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20"/>
  </p:notesMasterIdLst>
  <p:sldIdLst>
    <p:sldId id="285" r:id="rId3"/>
    <p:sldId id="1549" r:id="rId4"/>
    <p:sldId id="1550" r:id="rId5"/>
    <p:sldId id="1551" r:id="rId6"/>
    <p:sldId id="1552" r:id="rId7"/>
    <p:sldId id="1553" r:id="rId8"/>
    <p:sldId id="311" r:id="rId9"/>
    <p:sldId id="312" r:id="rId10"/>
    <p:sldId id="313" r:id="rId11"/>
    <p:sldId id="1554" r:id="rId12"/>
    <p:sldId id="1544" r:id="rId13"/>
    <p:sldId id="1555" r:id="rId14"/>
    <p:sldId id="1545" r:id="rId15"/>
    <p:sldId id="1546" r:id="rId16"/>
    <p:sldId id="1547" r:id="rId17"/>
    <p:sldId id="1548" r:id="rId18"/>
    <p:sldId id="308" r:id="rId19"/>
  </p:sldIdLst>
  <p:sldSz cx="9144000" cy="5143500" type="screen16x9"/>
  <p:notesSz cx="6858000" cy="9144000"/>
  <p:embeddedFontLst>
    <p:embeddedFont>
      <p:font typeface="Arial Black" panose="020B0A04020102020204" pitchFamily="34" charset="0"/>
      <p:regular r:id="rId21"/>
      <p:bold r:id="rId22"/>
    </p:embeddedFont>
    <p:embeddedFont>
      <p:font typeface="Calibri" panose="020F0502020204030204" pitchFamily="34" charset="0"/>
      <p:regular r:id="rId23"/>
      <p:bold r:id="rId24"/>
      <p:italic r:id="rId25"/>
      <p:boldItalic r:id="rId26"/>
    </p:embeddedFont>
    <p:embeddedFont>
      <p:font typeface="PROBAPRO-EXTRALIGHT" panose="020D0003030200000000" charset="0"/>
      <p:regular r:id="rId27"/>
    </p:embeddedFont>
    <p:embeddedFont>
      <p:font typeface="Roboto" panose="02000000000000000000" pitchFamily="2"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97" userDrawn="1">
          <p15:clr>
            <a:srgbClr val="A4A3A4"/>
          </p15:clr>
        </p15:guide>
        <p15:guide id="2" pos="2903" userDrawn="1">
          <p15:clr>
            <a:srgbClr val="A4A3A4"/>
          </p15:clr>
        </p15:guide>
      </p15:sld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 roundtripDataSignature="AMtx7mj4vsWTBn0K7TlG0qsVKAy4Qc/L1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hrystyna V Popovych" initials="KVP" lastIdx="7" clrIdx="0">
    <p:extLst>
      <p:ext uri="{19B8F6BF-5375-455C-9EA6-DF929625EA0E}">
        <p15:presenceInfo xmlns:p15="http://schemas.microsoft.com/office/powerpoint/2012/main" userId="S::kpopovych@cepukraine.org::c953f1cb-a2d7-4c5c-a9e3-c1d7a1f04b5f" providerId="AD"/>
      </p:ext>
    </p:extLst>
  </p:cmAuthor>
  <p:cmAuthor id="2" name="Microsoft Office User" initials="MOU" lastIdx="13" clrIdx="1">
    <p:extLst>
      <p:ext uri="{19B8F6BF-5375-455C-9EA6-DF929625EA0E}">
        <p15:presenceInfo xmlns:p15="http://schemas.microsoft.com/office/powerpoint/2012/main" userId="Microsoft Office User" providerId="None"/>
      </p:ext>
    </p:extLst>
  </p:cmAuthor>
  <p:cmAuthor id="3" name="Rami K Sarayrekh" initials="RKS" lastIdx="1" clrIdx="2">
    <p:extLst>
      <p:ext uri="{19B8F6BF-5375-455C-9EA6-DF929625EA0E}">
        <p15:presenceInfo xmlns:p15="http://schemas.microsoft.com/office/powerpoint/2012/main" userId="S::rsarayrekh@cepukraine.org::b8121e90-2e03-43ea-92f3-b65b653b232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78B7"/>
    <a:srgbClr val="1C7ABA"/>
    <a:srgbClr val="FBD501"/>
    <a:srgbClr val="285C99"/>
    <a:srgbClr val="295B98"/>
    <a:srgbClr val="6C8FB8"/>
    <a:srgbClr val="1C7BBB"/>
    <a:srgbClr val="1A70AB"/>
    <a:srgbClr val="1C7BBA"/>
    <a:srgbClr val="1B77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50" autoAdjust="0"/>
    <p:restoredTop sz="95903" autoAdjust="0"/>
  </p:normalViewPr>
  <p:slideViewPr>
    <p:cSldViewPr snapToGrid="0">
      <p:cViewPr varScale="1">
        <p:scale>
          <a:sx n="79" d="100"/>
          <a:sy n="79" d="100"/>
        </p:scale>
        <p:origin x="1108" y="36"/>
      </p:cViewPr>
      <p:guideLst>
        <p:guide orient="horz" pos="1597"/>
        <p:guide pos="290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21" Type="http://schemas.openxmlformats.org/officeDocument/2006/relationships/font" Target="fonts/font1.fntdata"/><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1.fntdata"/><Relationship Id="rId44"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23843358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285750" indent="-285750">
              <a:spcBef>
                <a:spcPts val="1800"/>
              </a:spcBef>
              <a:buClr>
                <a:srgbClr val="317AAC"/>
              </a:buClr>
              <a:buFont typeface="Wingdings" panose="05000000000000000000" pitchFamily="2" charset="2"/>
              <a:buChar char="v"/>
            </a:pPr>
            <a:r>
              <a:rPr lang="uk-UA" sz="1100" dirty="0"/>
              <a:t>обсяг державної підтримки, яка надається на період більше ніж один рік, розраховується з урахуванням </a:t>
            </a:r>
            <a:r>
              <a:rPr lang="uk-UA" sz="1100" b="1" dirty="0"/>
              <a:t>ставки дисконтування</a:t>
            </a:r>
            <a:r>
              <a:rPr lang="uk-UA" sz="1100" dirty="0"/>
              <a:t>, яка визначається на рівні </a:t>
            </a:r>
            <a:r>
              <a:rPr lang="uk-UA" sz="1100" b="1" dirty="0"/>
              <a:t>поточної дохідності довгострокових облігацій </a:t>
            </a:r>
            <a:r>
              <a:rPr lang="uk-UA" sz="1100" dirty="0"/>
              <a:t>зовнішніх державних позик з найдовшим строком до погашення у відповідній валюті на дату визначення ставки дисконтування</a:t>
            </a:r>
          </a:p>
          <a:p>
            <a:pPr marL="285750" indent="-285750">
              <a:spcBef>
                <a:spcPts val="1800"/>
              </a:spcBef>
              <a:buClr>
                <a:srgbClr val="317AAC"/>
              </a:buClr>
              <a:buFont typeface="Wingdings" panose="05000000000000000000" pitchFamily="2" charset="2"/>
              <a:buChar char="v"/>
            </a:pPr>
            <a:r>
              <a:rPr lang="uk-UA" sz="1100" dirty="0"/>
              <a:t>під час розрахунку планового обсягу значних інвестицій, що здійснюється за період більше ніж один рік, до таких інвестицій застосовується </a:t>
            </a:r>
            <a:r>
              <a:rPr lang="uk-UA" sz="1100" b="1" dirty="0"/>
              <a:t>ставка дисконтування</a:t>
            </a:r>
            <a:r>
              <a:rPr lang="uk-UA" sz="1100" dirty="0"/>
              <a:t>, яка визначається на рівні </a:t>
            </a:r>
            <a:r>
              <a:rPr lang="uk-UA" sz="1100" b="1" dirty="0"/>
              <a:t>середньозваженої вартості капіталу (</a:t>
            </a:r>
            <a:r>
              <a:rPr lang="en-US" sz="1100" b="1" dirty="0"/>
              <a:t>WACC</a:t>
            </a:r>
            <a:r>
              <a:rPr lang="uk-UA" sz="1100" b="1" dirty="0"/>
              <a:t>)</a:t>
            </a:r>
          </a:p>
          <a:p>
            <a:pPr marL="285750" lvl="0" indent="-285750">
              <a:spcBef>
                <a:spcPts val="1800"/>
              </a:spcBef>
              <a:buClr>
                <a:srgbClr val="317AAC"/>
              </a:buClr>
              <a:buFont typeface="Wingdings" panose="05000000000000000000" pitchFamily="2" charset="2"/>
              <a:buChar char="v"/>
            </a:pPr>
            <a:r>
              <a:rPr lang="uk-UA" sz="1100" dirty="0"/>
              <a:t>загальний обсяг державної підтримки </a:t>
            </a:r>
            <a:r>
              <a:rPr lang="uk-UA" sz="1100" b="1" dirty="0"/>
              <a:t>не повинен перевищувати 30% планового обсягу значних інвестицій </a:t>
            </a:r>
            <a:r>
              <a:rPr lang="uk-UA" sz="1100" dirty="0"/>
              <a:t>за проєктом</a:t>
            </a:r>
            <a:endParaRPr lang="x-none" sz="1100" dirty="0"/>
          </a:p>
          <a:p>
            <a:pPr marL="285750" lvl="0" indent="-285750">
              <a:spcBef>
                <a:spcPts val="1800"/>
              </a:spcBef>
              <a:buClr>
                <a:srgbClr val="317AAC"/>
              </a:buClr>
              <a:buFont typeface="Wingdings" panose="05000000000000000000" pitchFamily="2" charset="2"/>
              <a:buChar char="v"/>
            </a:pPr>
            <a:r>
              <a:rPr lang="uk-UA" sz="1100" dirty="0"/>
              <a:t>плановий обсяг значних інвестицій та графік їх здійснення </a:t>
            </a:r>
            <a:r>
              <a:rPr lang="uk-UA" sz="1100" b="1" dirty="0"/>
              <a:t>зазначаються у спеціальному інвестиційному договорі</a:t>
            </a:r>
            <a:endParaRPr lang="x-none" sz="1100" b="1" dirty="0"/>
          </a:p>
          <a:p>
            <a:endParaRPr lang="uk-UA" dirty="0"/>
          </a:p>
        </p:txBody>
      </p:sp>
    </p:spTree>
    <p:extLst>
      <p:ext uri="{BB962C8B-B14F-4D97-AF65-F5344CB8AC3E}">
        <p14:creationId xmlns:p14="http://schemas.microsoft.com/office/powerpoint/2010/main" val="2516382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1"/>
        <p:cNvGrpSpPr/>
        <p:nvPr/>
      </p:nvGrpSpPr>
      <p:grpSpPr>
        <a:xfrm>
          <a:off x="0" y="0"/>
          <a:ext cx="0" cy="0"/>
          <a:chOff x="0" y="0"/>
          <a:chExt cx="0" cy="0"/>
        </a:xfrm>
      </p:grpSpPr>
      <p:sp>
        <p:nvSpPr>
          <p:cNvPr id="12" name="Google Shape;12;p26"/>
          <p:cNvSpPr txBox="1">
            <a:spLocks noGrp="1"/>
          </p:cNvSpPr>
          <p:nvPr>
            <p:ph type="ctrTitle"/>
          </p:nvPr>
        </p:nvSpPr>
        <p:spPr>
          <a:xfrm>
            <a:off x="685800" y="1597819"/>
            <a:ext cx="7772400" cy="110251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6"/>
          <p:cNvSpPr txBox="1">
            <a:spLocks noGrp="1"/>
          </p:cNvSpPr>
          <p:nvPr>
            <p:ph type="subTitle" idx="1"/>
          </p:nvPr>
        </p:nvSpPr>
        <p:spPr>
          <a:xfrm>
            <a:off x="1371600" y="2914650"/>
            <a:ext cx="6400800" cy="131445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26"/>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6"/>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6"/>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17"/>
        <p:cNvGrpSpPr/>
        <p:nvPr/>
      </p:nvGrpSpPr>
      <p:grpSpPr>
        <a:xfrm>
          <a:off x="0" y="0"/>
          <a:ext cx="0" cy="0"/>
          <a:chOff x="0" y="0"/>
          <a:chExt cx="0" cy="0"/>
        </a:xfrm>
      </p:grpSpPr>
      <p:sp>
        <p:nvSpPr>
          <p:cNvPr id="18" name="Google Shape;18;p27"/>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7"/>
          <p:cNvSpPr txBox="1">
            <a:spLocks noGrp="1"/>
          </p:cNvSpPr>
          <p:nvPr>
            <p:ph type="body" idx="1"/>
          </p:nvPr>
        </p:nvSpPr>
        <p:spPr>
          <a:xfrm>
            <a:off x="457200" y="1200151"/>
            <a:ext cx="8229600" cy="3394472"/>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27"/>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7"/>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27"/>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3"/>
        <p:cNvGrpSpPr/>
        <p:nvPr/>
      </p:nvGrpSpPr>
      <p:grpSpPr>
        <a:xfrm>
          <a:off x="0" y="0"/>
          <a:ext cx="0" cy="0"/>
          <a:chOff x="0" y="0"/>
          <a:chExt cx="0" cy="0"/>
        </a:xfrm>
      </p:grpSpPr>
      <p:sp>
        <p:nvSpPr>
          <p:cNvPr id="24" name="Google Shape;24;p28"/>
          <p:cNvSpPr txBox="1">
            <a:spLocks noGrp="1"/>
          </p:cNvSpPr>
          <p:nvPr>
            <p:ph type="title"/>
          </p:nvPr>
        </p:nvSpPr>
        <p:spPr>
          <a:xfrm>
            <a:off x="722313" y="3305176"/>
            <a:ext cx="7772400" cy="1021556"/>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8"/>
          <p:cNvSpPr txBox="1">
            <a:spLocks noGrp="1"/>
          </p:cNvSpPr>
          <p:nvPr>
            <p:ph type="body" idx="1"/>
          </p:nvPr>
        </p:nvSpPr>
        <p:spPr>
          <a:xfrm>
            <a:off x="722313" y="2180035"/>
            <a:ext cx="7772400" cy="1125140"/>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28"/>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8"/>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28"/>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29"/>
        <p:cNvGrpSpPr/>
        <p:nvPr/>
      </p:nvGrpSpPr>
      <p:grpSpPr>
        <a:xfrm>
          <a:off x="0" y="0"/>
          <a:ext cx="0" cy="0"/>
          <a:chOff x="0" y="0"/>
          <a:chExt cx="0" cy="0"/>
        </a:xfrm>
      </p:grpSpPr>
      <p:sp>
        <p:nvSpPr>
          <p:cNvPr id="30" name="Google Shape;30;p29"/>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29"/>
          <p:cNvSpPr txBox="1">
            <a:spLocks noGrp="1"/>
          </p:cNvSpPr>
          <p:nvPr>
            <p:ph type="body" idx="1"/>
          </p:nvPr>
        </p:nvSpPr>
        <p:spPr>
          <a:xfrm>
            <a:off x="457200" y="900113"/>
            <a:ext cx="4038600" cy="2545556"/>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29"/>
          <p:cNvSpPr txBox="1">
            <a:spLocks noGrp="1"/>
          </p:cNvSpPr>
          <p:nvPr>
            <p:ph type="body" idx="2"/>
          </p:nvPr>
        </p:nvSpPr>
        <p:spPr>
          <a:xfrm>
            <a:off x="4648200" y="900113"/>
            <a:ext cx="4038600" cy="2545556"/>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29"/>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9"/>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9"/>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36"/>
        <p:cNvGrpSpPr/>
        <p:nvPr/>
      </p:nvGrpSpPr>
      <p:grpSpPr>
        <a:xfrm>
          <a:off x="0" y="0"/>
          <a:ext cx="0" cy="0"/>
          <a:chOff x="0" y="0"/>
          <a:chExt cx="0" cy="0"/>
        </a:xfrm>
      </p:grpSpPr>
      <p:sp>
        <p:nvSpPr>
          <p:cNvPr id="37" name="Google Shape;37;p30"/>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30"/>
          <p:cNvSpPr txBox="1">
            <a:spLocks noGrp="1"/>
          </p:cNvSpPr>
          <p:nvPr>
            <p:ph type="body" idx="1"/>
          </p:nvPr>
        </p:nvSpPr>
        <p:spPr>
          <a:xfrm>
            <a:off x="457200" y="1151335"/>
            <a:ext cx="4040188" cy="47982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30"/>
          <p:cNvSpPr txBox="1">
            <a:spLocks noGrp="1"/>
          </p:cNvSpPr>
          <p:nvPr>
            <p:ph type="body" idx="2"/>
          </p:nvPr>
        </p:nvSpPr>
        <p:spPr>
          <a:xfrm>
            <a:off x="457200" y="1631156"/>
            <a:ext cx="4040188" cy="2963466"/>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30"/>
          <p:cNvSpPr txBox="1">
            <a:spLocks noGrp="1"/>
          </p:cNvSpPr>
          <p:nvPr>
            <p:ph type="body" idx="3"/>
          </p:nvPr>
        </p:nvSpPr>
        <p:spPr>
          <a:xfrm>
            <a:off x="4645026" y="1151335"/>
            <a:ext cx="4041775" cy="47982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30"/>
          <p:cNvSpPr txBox="1">
            <a:spLocks noGrp="1"/>
          </p:cNvSpPr>
          <p:nvPr>
            <p:ph type="body" idx="4"/>
          </p:nvPr>
        </p:nvSpPr>
        <p:spPr>
          <a:xfrm>
            <a:off x="4645026" y="1631156"/>
            <a:ext cx="4041775" cy="2963466"/>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30"/>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0"/>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0"/>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5"/>
        <p:cNvGrpSpPr/>
        <p:nvPr/>
      </p:nvGrpSpPr>
      <p:grpSpPr>
        <a:xfrm>
          <a:off x="0" y="0"/>
          <a:ext cx="0" cy="0"/>
          <a:chOff x="0" y="0"/>
          <a:chExt cx="0" cy="0"/>
        </a:xfrm>
      </p:grpSpPr>
      <p:sp>
        <p:nvSpPr>
          <p:cNvPr id="46" name="Google Shape;46;p31"/>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1"/>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1"/>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4"/>
        <p:cNvGrpSpPr/>
        <p:nvPr/>
      </p:nvGrpSpPr>
      <p:grpSpPr>
        <a:xfrm>
          <a:off x="0" y="0"/>
          <a:ext cx="0" cy="0"/>
          <a:chOff x="0" y="0"/>
          <a:chExt cx="0" cy="0"/>
        </a:xfrm>
      </p:grpSpPr>
      <p:sp>
        <p:nvSpPr>
          <p:cNvPr id="55" name="Google Shape;55;p33"/>
          <p:cNvSpPr txBox="1">
            <a:spLocks noGrp="1"/>
          </p:cNvSpPr>
          <p:nvPr>
            <p:ph type="title"/>
          </p:nvPr>
        </p:nvSpPr>
        <p:spPr>
          <a:xfrm>
            <a:off x="457201" y="204787"/>
            <a:ext cx="3008313" cy="8715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3"/>
          <p:cNvSpPr txBox="1">
            <a:spLocks noGrp="1"/>
          </p:cNvSpPr>
          <p:nvPr>
            <p:ph type="body" idx="1"/>
          </p:nvPr>
        </p:nvSpPr>
        <p:spPr>
          <a:xfrm>
            <a:off x="3575050" y="204788"/>
            <a:ext cx="5111750" cy="4389835"/>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33"/>
          <p:cNvSpPr txBox="1">
            <a:spLocks noGrp="1"/>
          </p:cNvSpPr>
          <p:nvPr>
            <p:ph type="body" idx="2"/>
          </p:nvPr>
        </p:nvSpPr>
        <p:spPr>
          <a:xfrm>
            <a:off x="457201" y="1076326"/>
            <a:ext cx="3008313" cy="3518297"/>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33"/>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3"/>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3"/>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1"/>
        <p:cNvGrpSpPr/>
        <p:nvPr/>
      </p:nvGrpSpPr>
      <p:grpSpPr>
        <a:xfrm>
          <a:off x="0" y="0"/>
          <a:ext cx="0" cy="0"/>
          <a:chOff x="0" y="0"/>
          <a:chExt cx="0" cy="0"/>
        </a:xfrm>
      </p:grpSpPr>
      <p:sp>
        <p:nvSpPr>
          <p:cNvPr id="62" name="Google Shape;62;p34"/>
          <p:cNvSpPr txBox="1">
            <a:spLocks noGrp="1"/>
          </p:cNvSpPr>
          <p:nvPr>
            <p:ph type="title"/>
          </p:nvPr>
        </p:nvSpPr>
        <p:spPr>
          <a:xfrm>
            <a:off x="1792288" y="3600450"/>
            <a:ext cx="5486400" cy="425054"/>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4"/>
          <p:cNvSpPr>
            <a:spLocks noGrp="1"/>
          </p:cNvSpPr>
          <p:nvPr>
            <p:ph type="pic" idx="2"/>
          </p:nvPr>
        </p:nvSpPr>
        <p:spPr>
          <a:xfrm>
            <a:off x="1792288" y="459581"/>
            <a:ext cx="5486400" cy="30861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34"/>
          <p:cNvSpPr txBox="1">
            <a:spLocks noGrp="1"/>
          </p:cNvSpPr>
          <p:nvPr>
            <p:ph type="body" idx="1"/>
          </p:nvPr>
        </p:nvSpPr>
        <p:spPr>
          <a:xfrm>
            <a:off x="1792288" y="4025503"/>
            <a:ext cx="5486400" cy="603647"/>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34"/>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4"/>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4"/>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68"/>
        <p:cNvGrpSpPr/>
        <p:nvPr/>
      </p:nvGrpSpPr>
      <p:grpSpPr>
        <a:xfrm>
          <a:off x="0" y="0"/>
          <a:ext cx="0" cy="0"/>
          <a:chOff x="0" y="0"/>
          <a:chExt cx="0" cy="0"/>
        </a:xfrm>
      </p:grpSpPr>
      <p:sp>
        <p:nvSpPr>
          <p:cNvPr id="69" name="Google Shape;69;p35"/>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5"/>
          <p:cNvSpPr txBox="1">
            <a:spLocks noGrp="1"/>
          </p:cNvSpPr>
          <p:nvPr>
            <p:ph type="body" idx="1"/>
          </p:nvPr>
        </p:nvSpPr>
        <p:spPr>
          <a:xfrm rot="5400000">
            <a:off x="2874764" y="-1217413"/>
            <a:ext cx="3394472"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35"/>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5"/>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5"/>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4"/>
        <p:cNvGrpSpPr/>
        <p:nvPr/>
      </p:nvGrpSpPr>
      <p:grpSpPr>
        <a:xfrm>
          <a:off x="0" y="0"/>
          <a:ext cx="0" cy="0"/>
          <a:chOff x="0" y="0"/>
          <a:chExt cx="0" cy="0"/>
        </a:xfrm>
      </p:grpSpPr>
      <p:sp>
        <p:nvSpPr>
          <p:cNvPr id="75" name="Google Shape;75;p36"/>
          <p:cNvSpPr txBox="1">
            <a:spLocks noGrp="1"/>
          </p:cNvSpPr>
          <p:nvPr>
            <p:ph type="title"/>
          </p:nvPr>
        </p:nvSpPr>
        <p:spPr>
          <a:xfrm rot="5400000">
            <a:off x="6012656" y="771525"/>
            <a:ext cx="3290888"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6"/>
          <p:cNvSpPr txBox="1">
            <a:spLocks noGrp="1"/>
          </p:cNvSpPr>
          <p:nvPr>
            <p:ph type="body" idx="1"/>
          </p:nvPr>
        </p:nvSpPr>
        <p:spPr>
          <a:xfrm rot="5400000">
            <a:off x="1821656" y="-1209675"/>
            <a:ext cx="3290888"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36"/>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6"/>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6"/>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a:t>Образец заголовка</a:t>
            </a:r>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674274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3314184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238030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2920874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834688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3419244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27676014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4115581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910335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59464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4781"/>
            <a:ext cx="2057400" cy="329088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154781"/>
            <a:ext cx="6019800" cy="32908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359789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5"/>
          <p:cNvSpPr txBox="1">
            <a:spLocks noGrp="1"/>
          </p:cNvSpPr>
          <p:nvPr>
            <p:ph type="title"/>
          </p:nvPr>
        </p:nvSpPr>
        <p:spPr>
          <a:xfrm>
            <a:off x="457200" y="205978"/>
            <a:ext cx="8229600" cy="85725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5"/>
          <p:cNvSpPr txBox="1">
            <a:spLocks noGrp="1"/>
          </p:cNvSpPr>
          <p:nvPr>
            <p:ph type="body" idx="1"/>
          </p:nvPr>
        </p:nvSpPr>
        <p:spPr>
          <a:xfrm>
            <a:off x="457200" y="1200151"/>
            <a:ext cx="8229600" cy="3394472"/>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5"/>
          <p:cNvSpPr txBox="1">
            <a:spLocks noGrp="1"/>
          </p:cNvSpPr>
          <p:nvPr>
            <p:ph type="dt" idx="10"/>
          </p:nvPr>
        </p:nvSpPr>
        <p:spPr>
          <a:xfrm>
            <a:off x="457200" y="4767263"/>
            <a:ext cx="2133600" cy="27384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5"/>
          <p:cNvSpPr txBox="1">
            <a:spLocks noGrp="1"/>
          </p:cNvSpPr>
          <p:nvPr>
            <p:ph type="ftr" idx="11"/>
          </p:nvPr>
        </p:nvSpPr>
        <p:spPr>
          <a:xfrm>
            <a:off x="3124200" y="4767263"/>
            <a:ext cx="2895600" cy="273844"/>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5"/>
          <p:cNvSpPr txBox="1">
            <a:spLocks noGrp="1"/>
          </p:cNvSpPr>
          <p:nvPr>
            <p:ph type="sldNum" idx="12"/>
          </p:nvPr>
        </p:nvSpPr>
        <p:spPr>
          <a:xfrm>
            <a:off x="6553200" y="4767263"/>
            <a:ext cx="2133600" cy="27384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9AC82C4-6041-4E0E-AF87-3CBF3E3D404D}" type="datetimeFigureOut">
              <a:rPr lang="ru-RU" smtClean="0"/>
              <a:pPr/>
              <a:t>27.07.2021</a:t>
            </a:fld>
            <a:endParaRPr lang="ru-RU" dirty="0"/>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00394DE-C74C-4681-969B-6A7356166C27}" type="slidenum">
              <a:rPr lang="ru-RU" smtClean="0"/>
              <a:pPr/>
              <a:t>‹#›</a:t>
            </a:fld>
            <a:endParaRPr lang="ru-RU" dirty="0"/>
          </a:p>
        </p:txBody>
      </p:sp>
    </p:spTree>
    <p:extLst>
      <p:ext uri="{BB962C8B-B14F-4D97-AF65-F5344CB8AC3E}">
        <p14:creationId xmlns:p14="http://schemas.microsoft.com/office/powerpoint/2010/main" val="841231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sv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9.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jpe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0.svg"/><Relationship Id="rId7" Type="http://schemas.openxmlformats.org/officeDocument/2006/relationships/image" Target="../media/image22.png"/><Relationship Id="rId2" Type="http://schemas.openxmlformats.org/officeDocument/2006/relationships/image" Target="../media/image19.png"/><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hyperlink" Target="https://ukraineinvest.gov.ua/uk/services-team/%d0%bd%d0%b0%d1%88%d1%96-%d0%bf%d0%be%d1%81%d0%bb%d1%83%d0%b3%d0%b8/"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7.xml"/><Relationship Id="rId5" Type="http://schemas.openxmlformats.org/officeDocument/2006/relationships/image" Target="../media/image2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19.png"/><Relationship Id="rId7"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29.png"/><Relationship Id="rId4" Type="http://schemas.openxmlformats.org/officeDocument/2006/relationships/image" Target="../media/image20.svg"/><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39.png"/><Relationship Id="rId3" Type="http://schemas.openxmlformats.org/officeDocument/2006/relationships/image" Target="../media/image32.svg"/><Relationship Id="rId7" Type="http://schemas.openxmlformats.org/officeDocument/2006/relationships/image" Target="../media/image36.svg"/><Relationship Id="rId12" Type="http://schemas.openxmlformats.org/officeDocument/2006/relationships/image" Target="../media/image20.svg"/><Relationship Id="rId2" Type="http://schemas.openxmlformats.org/officeDocument/2006/relationships/image" Target="../media/image31.png"/><Relationship Id="rId1" Type="http://schemas.openxmlformats.org/officeDocument/2006/relationships/slideLayout" Target="../slideLayouts/slideLayout17.xml"/><Relationship Id="rId6" Type="http://schemas.openxmlformats.org/officeDocument/2006/relationships/image" Target="../media/image35.png"/><Relationship Id="rId11" Type="http://schemas.openxmlformats.org/officeDocument/2006/relationships/image" Target="../media/image19.png"/><Relationship Id="rId5" Type="http://schemas.openxmlformats.org/officeDocument/2006/relationships/image" Target="../media/image34.svg"/><Relationship Id="rId10" Type="http://schemas.openxmlformats.org/officeDocument/2006/relationships/image" Target="../media/image9.png"/><Relationship Id="rId4" Type="http://schemas.openxmlformats.org/officeDocument/2006/relationships/image" Target="../media/image33.png"/><Relationship Id="rId9" Type="http://schemas.openxmlformats.org/officeDocument/2006/relationships/image" Target="../media/image38.svg"/></Relationships>
</file>

<file path=ppt/slides/_rels/slide1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7.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9.png"/><Relationship Id="rId1" Type="http://schemas.openxmlformats.org/officeDocument/2006/relationships/slideLayout" Target="../slideLayouts/slideLayout17.xml"/><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a:extLst>
              <a:ext uri="{FF2B5EF4-FFF2-40B4-BE49-F238E27FC236}">
                <a16:creationId xmlns:a16="http://schemas.microsoft.com/office/drawing/2014/main" id="{49A7DB49-4478-4F04-A425-02733487FC74}"/>
              </a:ext>
            </a:extLst>
          </p:cNvPr>
          <p:cNvPicPr>
            <a:picLocks noChangeAspect="1"/>
          </p:cNvPicPr>
          <p:nvPr/>
        </p:nvPicPr>
        <p:blipFill rotWithShape="1">
          <a:blip r:embed="rId2" cstate="hq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p:blipFill>
        <p:spPr>
          <a:xfrm>
            <a:off x="0" y="0"/>
            <a:ext cx="9250681" cy="5143500"/>
          </a:xfrm>
          <a:prstGeom prst="rect">
            <a:avLst/>
          </a:prstGeom>
        </p:spPr>
      </p:pic>
      <p:sp>
        <p:nvSpPr>
          <p:cNvPr id="22" name="Прямоугольник 21">
            <a:extLst>
              <a:ext uri="{FF2B5EF4-FFF2-40B4-BE49-F238E27FC236}">
                <a16:creationId xmlns:a16="http://schemas.microsoft.com/office/drawing/2014/main" id="{061FB121-A7BC-49E5-BBE9-37A8FDFB2555}"/>
              </a:ext>
            </a:extLst>
          </p:cNvPr>
          <p:cNvSpPr/>
          <p:nvPr/>
        </p:nvSpPr>
        <p:spPr>
          <a:xfrm>
            <a:off x="0" y="0"/>
            <a:ext cx="9250681" cy="5143500"/>
          </a:xfrm>
          <a:prstGeom prst="rect">
            <a:avLst/>
          </a:prstGeom>
          <a:gradFill flip="none" rotWithShape="1">
            <a:gsLst>
              <a:gs pos="0">
                <a:srgbClr val="196CA6">
                  <a:alpha val="60000"/>
                </a:srgbClr>
              </a:gs>
              <a:gs pos="100000">
                <a:srgbClr val="1C7BBB">
                  <a:alpha val="43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14" name="TextBox 13">
            <a:extLst>
              <a:ext uri="{FF2B5EF4-FFF2-40B4-BE49-F238E27FC236}">
                <a16:creationId xmlns:a16="http://schemas.microsoft.com/office/drawing/2014/main" id="{F9D8CBE4-5259-4887-A0F8-73ED1C1C527E}"/>
              </a:ext>
            </a:extLst>
          </p:cNvPr>
          <p:cNvSpPr txBox="1"/>
          <p:nvPr/>
        </p:nvSpPr>
        <p:spPr>
          <a:xfrm>
            <a:off x="592151" y="2248584"/>
            <a:ext cx="7959698" cy="646331"/>
          </a:xfrm>
          <a:prstGeom prst="rect">
            <a:avLst/>
          </a:prstGeom>
          <a:noFill/>
        </p:spPr>
        <p:txBody>
          <a:bodyPr wrap="square">
            <a:spAutoFit/>
          </a:bodyPr>
          <a:lstStyle/>
          <a:p>
            <a:pPr algn="ctr"/>
            <a:r>
              <a:rPr lang="uk-UA" altLang="uk-UA" sz="3600" dirty="0">
                <a:solidFill>
                  <a:schemeClr val="bg1"/>
                </a:solidFill>
                <a:latin typeface="Arial Black" panose="020B0A04020102020204" pitchFamily="34" charset="0"/>
              </a:rPr>
              <a:t>ЗАКОН ПРО “ІНВЕСТ-НЯНЬ” </a:t>
            </a:r>
            <a:endParaRPr lang="uk-UA" sz="3600" dirty="0">
              <a:solidFill>
                <a:schemeClr val="bg1"/>
              </a:solidFill>
            </a:endParaRPr>
          </a:p>
        </p:txBody>
      </p:sp>
      <p:pic>
        <p:nvPicPr>
          <p:cNvPr id="21" name="Рисунок 20">
            <a:extLst>
              <a:ext uri="{FF2B5EF4-FFF2-40B4-BE49-F238E27FC236}">
                <a16:creationId xmlns:a16="http://schemas.microsoft.com/office/drawing/2014/main" id="{62862276-3C25-4E95-ACAC-683C9795548E}"/>
              </a:ext>
            </a:extLst>
          </p:cNvPr>
          <p:cNvPicPr>
            <a:picLocks noChangeAspect="1"/>
          </p:cNvPicPr>
          <p:nvPr/>
        </p:nvPicPr>
        <p:blipFill>
          <a:blip r:embed="rId4"/>
          <a:stretch>
            <a:fillRect/>
          </a:stretch>
        </p:blipFill>
        <p:spPr>
          <a:xfrm>
            <a:off x="2580971" y="225262"/>
            <a:ext cx="3982058" cy="884017"/>
          </a:xfrm>
          <a:prstGeom prst="rect">
            <a:avLst/>
          </a:prstGeom>
        </p:spPr>
      </p:pic>
      <p:sp>
        <p:nvSpPr>
          <p:cNvPr id="23" name="Прямоугольник 15">
            <a:extLst>
              <a:ext uri="{FF2B5EF4-FFF2-40B4-BE49-F238E27FC236}">
                <a16:creationId xmlns:a16="http://schemas.microsoft.com/office/drawing/2014/main" id="{CD3CF3B1-EB7A-490F-8BFC-A053B032AB36}"/>
              </a:ext>
            </a:extLst>
          </p:cNvPr>
          <p:cNvSpPr/>
          <p:nvPr/>
        </p:nvSpPr>
        <p:spPr>
          <a:xfrm rot="5400000">
            <a:off x="4332609" y="140790"/>
            <a:ext cx="478783" cy="6007354"/>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4" name="Прямоугольник 15">
            <a:extLst>
              <a:ext uri="{FF2B5EF4-FFF2-40B4-BE49-F238E27FC236}">
                <a16:creationId xmlns:a16="http://schemas.microsoft.com/office/drawing/2014/main" id="{8956D97C-E79C-4080-A9AD-63F511D4157B}"/>
              </a:ext>
            </a:extLst>
          </p:cNvPr>
          <p:cNvSpPr/>
          <p:nvPr/>
        </p:nvSpPr>
        <p:spPr>
          <a:xfrm rot="5400000">
            <a:off x="4509771" y="3582669"/>
            <a:ext cx="124459" cy="299720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Заголовок 1">
            <a:extLst>
              <a:ext uri="{FF2B5EF4-FFF2-40B4-BE49-F238E27FC236}">
                <a16:creationId xmlns:a16="http://schemas.microsoft.com/office/drawing/2014/main" id="{22D8A938-778C-3742-A429-2740A0734712}"/>
              </a:ext>
            </a:extLst>
          </p:cNvPr>
          <p:cNvSpPr txBox="1">
            <a:spLocks/>
          </p:cNvSpPr>
          <p:nvPr/>
        </p:nvSpPr>
        <p:spPr>
          <a:xfrm>
            <a:off x="1568323" y="2442105"/>
            <a:ext cx="6007355" cy="140472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ClrTx/>
            </a:pPr>
            <a:r>
              <a:rPr lang="uk-UA" altLang="uk-UA" sz="2000" b="1" dirty="0">
                <a:latin typeface="Arial" panose="020B0604020202020204" pitchFamily="34" charset="0"/>
                <a:cs typeface="Arial" panose="020B0604020202020204" pitchFamily="34" charset="0"/>
              </a:rPr>
              <a:t>комплексний підхід</a:t>
            </a:r>
            <a:r>
              <a:rPr lang="en-US" altLang="uk-UA" sz="2000" b="1" dirty="0">
                <a:latin typeface="Arial" panose="020B0604020202020204" pitchFamily="34" charset="0"/>
                <a:cs typeface="Arial" panose="020B0604020202020204" pitchFamily="34" charset="0"/>
              </a:rPr>
              <a:t> </a:t>
            </a:r>
            <a:r>
              <a:rPr lang="uk-UA" altLang="uk-UA" sz="2000" b="1" dirty="0">
                <a:latin typeface="Arial" panose="020B0604020202020204" pitchFamily="34" charset="0"/>
                <a:cs typeface="Arial" panose="020B0604020202020204" pitchFamily="34" charset="0"/>
              </a:rPr>
              <a:t>до підтримки інвесторів</a:t>
            </a:r>
          </a:p>
        </p:txBody>
      </p:sp>
    </p:spTree>
    <p:extLst>
      <p:ext uri="{BB962C8B-B14F-4D97-AF65-F5344CB8AC3E}">
        <p14:creationId xmlns:p14="http://schemas.microsoft.com/office/powerpoint/2010/main" val="1064504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Прямоугольник 55">
            <a:extLst>
              <a:ext uri="{FF2B5EF4-FFF2-40B4-BE49-F238E27FC236}">
                <a16:creationId xmlns:a16="http://schemas.microsoft.com/office/drawing/2014/main" id="{A4C21214-73AA-459F-B437-84214A6E89BC}"/>
              </a:ext>
            </a:extLst>
          </p:cNvPr>
          <p:cNvSpPr/>
          <p:nvPr/>
        </p:nvSpPr>
        <p:spPr>
          <a:xfrm>
            <a:off x="5471244" y="0"/>
            <a:ext cx="3700595" cy="3139876"/>
          </a:xfrm>
          <a:prstGeom prst="rect">
            <a:avLst/>
          </a:prstGeom>
          <a:gradFill flip="none" rotWithShape="1">
            <a:gsLst>
              <a:gs pos="0">
                <a:srgbClr val="196CA6"/>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46" name="Прямоугольник 45">
            <a:extLst>
              <a:ext uri="{FF2B5EF4-FFF2-40B4-BE49-F238E27FC236}">
                <a16:creationId xmlns:a16="http://schemas.microsoft.com/office/drawing/2014/main" id="{323C1D6E-498A-462E-BF0F-BF33E40C23CA}"/>
              </a:ext>
            </a:extLst>
          </p:cNvPr>
          <p:cNvSpPr/>
          <p:nvPr/>
        </p:nvSpPr>
        <p:spPr>
          <a:xfrm>
            <a:off x="5439862" y="2594532"/>
            <a:ext cx="3709171" cy="554275"/>
          </a:xfrm>
          <a:prstGeom prst="rect">
            <a:avLst/>
          </a:prstGeom>
          <a:solidFill>
            <a:schemeClr val="bg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grpSp>
        <p:nvGrpSpPr>
          <p:cNvPr id="38" name="Группа 37">
            <a:extLst>
              <a:ext uri="{FF2B5EF4-FFF2-40B4-BE49-F238E27FC236}">
                <a16:creationId xmlns:a16="http://schemas.microsoft.com/office/drawing/2014/main" id="{FCD0BE79-38A7-4AD7-8875-401E69CD3666}"/>
              </a:ext>
            </a:extLst>
          </p:cNvPr>
          <p:cNvGrpSpPr/>
          <p:nvPr/>
        </p:nvGrpSpPr>
        <p:grpSpPr>
          <a:xfrm>
            <a:off x="5151148" y="59579"/>
            <a:ext cx="4020691" cy="2506207"/>
            <a:chOff x="5144666" y="160843"/>
            <a:chExt cx="4116421" cy="2506207"/>
          </a:xfrm>
        </p:grpSpPr>
        <p:pic>
          <p:nvPicPr>
            <p:cNvPr id="27" name="Рисунок 26">
              <a:extLst>
                <a:ext uri="{FF2B5EF4-FFF2-40B4-BE49-F238E27FC236}">
                  <a16:creationId xmlns:a16="http://schemas.microsoft.com/office/drawing/2014/main" id="{8AEB0376-91B2-4E3B-B812-A60423057FE6}"/>
                </a:ext>
              </a:extLst>
            </p:cNvPr>
            <p:cNvPicPr>
              <a:picLocks noChangeAspect="1"/>
            </p:cNvPicPr>
            <p:nvPr/>
          </p:nvPicPr>
          <p:blipFill rotWithShape="1">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t="58847"/>
            <a:stretch/>
          </p:blipFill>
          <p:spPr>
            <a:xfrm>
              <a:off x="5144666" y="160843"/>
              <a:ext cx="4116421" cy="2506207"/>
            </a:xfrm>
            <a:prstGeom prst="rect">
              <a:avLst/>
            </a:prstGeom>
          </p:spPr>
        </p:pic>
        <p:sp>
          <p:nvSpPr>
            <p:cNvPr id="90" name="object 6">
              <a:extLst>
                <a:ext uri="{FF2B5EF4-FFF2-40B4-BE49-F238E27FC236}">
                  <a16:creationId xmlns:a16="http://schemas.microsoft.com/office/drawing/2014/main" id="{CC7272F8-7261-4102-A933-4BDA29629EE7}"/>
                </a:ext>
              </a:extLst>
            </p:cNvPr>
            <p:cNvSpPr txBox="1"/>
            <p:nvPr/>
          </p:nvSpPr>
          <p:spPr>
            <a:xfrm>
              <a:off x="5693178" y="847698"/>
              <a:ext cx="798104" cy="174407"/>
            </a:xfrm>
            <a:prstGeom prst="rect">
              <a:avLst/>
            </a:prstGeom>
          </p:spPr>
          <p:txBody>
            <a:bodyPr vert="horz" wrap="square" lIns="0" tIns="12700" rIns="0" bIns="0" rtlCol="0">
              <a:spAutoFit/>
            </a:bodyPr>
            <a:lstStyle/>
            <a:p>
              <a:pPr marL="12700">
                <a:lnSpc>
                  <a:spcPct val="100000"/>
                </a:lnSpc>
                <a:spcBef>
                  <a:spcPts val="100"/>
                </a:spcBef>
              </a:pPr>
              <a:r>
                <a:rPr sz="1050" spc="-10" dirty="0">
                  <a:solidFill>
                    <a:schemeClr val="bg1"/>
                  </a:solidFill>
                  <a:latin typeface="Arial" panose="020B0604020202020204" pitchFamily="34" charset="0"/>
                  <a:cs typeface="Arial" panose="020B0604020202020204" pitchFamily="34" charset="0"/>
                </a:rPr>
                <a:t>PO</a:t>
              </a:r>
              <a:r>
                <a:rPr sz="1050" spc="-5" dirty="0">
                  <a:solidFill>
                    <a:schemeClr val="bg1"/>
                  </a:solidFill>
                  <a:latin typeface="Arial" panose="020B0604020202020204" pitchFamily="34" charset="0"/>
                  <a:cs typeface="Arial" panose="020B0604020202020204" pitchFamily="34" charset="0"/>
                </a:rPr>
                <a:t>LAND</a:t>
              </a:r>
              <a:endParaRPr sz="1050" dirty="0">
                <a:solidFill>
                  <a:schemeClr val="bg1"/>
                </a:solidFill>
                <a:latin typeface="Arial" panose="020B0604020202020204" pitchFamily="34" charset="0"/>
                <a:cs typeface="Arial" panose="020B0604020202020204" pitchFamily="34" charset="0"/>
              </a:endParaRPr>
            </a:p>
          </p:txBody>
        </p:sp>
        <p:sp>
          <p:nvSpPr>
            <p:cNvPr id="91" name="object 5">
              <a:extLst>
                <a:ext uri="{FF2B5EF4-FFF2-40B4-BE49-F238E27FC236}">
                  <a16:creationId xmlns:a16="http://schemas.microsoft.com/office/drawing/2014/main" id="{3E579DE4-4792-4B2D-86EB-7B82ABB1ABC3}"/>
                </a:ext>
              </a:extLst>
            </p:cNvPr>
            <p:cNvSpPr txBox="1"/>
            <p:nvPr/>
          </p:nvSpPr>
          <p:spPr>
            <a:xfrm>
              <a:off x="6622166" y="390241"/>
              <a:ext cx="761580" cy="174407"/>
            </a:xfrm>
            <a:prstGeom prst="rect">
              <a:avLst/>
            </a:prstGeom>
          </p:spPr>
          <p:txBody>
            <a:bodyPr vert="horz" wrap="square" lIns="0" tIns="12700" rIns="0" bIns="0" rtlCol="0">
              <a:spAutoFit/>
            </a:bodyPr>
            <a:lstStyle/>
            <a:p>
              <a:pPr marL="12700">
                <a:lnSpc>
                  <a:spcPct val="100000"/>
                </a:lnSpc>
                <a:spcBef>
                  <a:spcPts val="100"/>
                </a:spcBef>
              </a:pPr>
              <a:r>
                <a:rPr sz="1050" dirty="0">
                  <a:solidFill>
                    <a:schemeClr val="bg1"/>
                  </a:solidFill>
                  <a:latin typeface="Arial" panose="020B0604020202020204" pitchFamily="34" charset="0"/>
                  <a:cs typeface="Arial" panose="020B0604020202020204" pitchFamily="34" charset="0"/>
                </a:rPr>
                <a:t>BE</a:t>
              </a:r>
              <a:r>
                <a:rPr sz="1050" spc="10" dirty="0">
                  <a:solidFill>
                    <a:schemeClr val="bg1"/>
                  </a:solidFill>
                  <a:latin typeface="Arial" panose="020B0604020202020204" pitchFamily="34" charset="0"/>
                  <a:cs typeface="Arial" panose="020B0604020202020204" pitchFamily="34" charset="0"/>
                </a:rPr>
                <a:t>L</a:t>
              </a:r>
              <a:r>
                <a:rPr sz="1050" dirty="0">
                  <a:solidFill>
                    <a:schemeClr val="bg1"/>
                  </a:solidFill>
                  <a:latin typeface="Arial" panose="020B0604020202020204" pitchFamily="34" charset="0"/>
                  <a:cs typeface="Arial" panose="020B0604020202020204" pitchFamily="34" charset="0"/>
                </a:rPr>
                <a:t>ARUS</a:t>
              </a:r>
            </a:p>
          </p:txBody>
        </p:sp>
        <p:sp>
          <p:nvSpPr>
            <p:cNvPr id="92" name="object 7">
              <a:extLst>
                <a:ext uri="{FF2B5EF4-FFF2-40B4-BE49-F238E27FC236}">
                  <a16:creationId xmlns:a16="http://schemas.microsoft.com/office/drawing/2014/main" id="{A0E29717-EF75-42A8-941E-0BEB32B0274A}"/>
                </a:ext>
              </a:extLst>
            </p:cNvPr>
            <p:cNvSpPr txBox="1"/>
            <p:nvPr/>
          </p:nvSpPr>
          <p:spPr>
            <a:xfrm rot="20474558">
              <a:off x="5716781" y="1548956"/>
              <a:ext cx="928938" cy="151323"/>
            </a:xfrm>
            <a:prstGeom prst="rect">
              <a:avLst/>
            </a:prstGeom>
          </p:spPr>
          <p:txBody>
            <a:bodyPr vert="horz" wrap="square" lIns="0" tIns="12700" rIns="0" bIns="0" rtlCol="0">
              <a:spAutoFit/>
            </a:bodyPr>
            <a:lstStyle/>
            <a:p>
              <a:pPr marL="12700">
                <a:lnSpc>
                  <a:spcPct val="100000"/>
                </a:lnSpc>
                <a:spcBef>
                  <a:spcPts val="100"/>
                </a:spcBef>
              </a:pPr>
              <a:r>
                <a:rPr sz="900" spc="-25" dirty="0">
                  <a:solidFill>
                    <a:schemeClr val="bg1"/>
                  </a:solidFill>
                  <a:latin typeface="Arial" panose="020B0604020202020204" pitchFamily="34" charset="0"/>
                  <a:cs typeface="Arial" panose="020B0604020202020204" pitchFamily="34" charset="0"/>
                </a:rPr>
                <a:t>S</a:t>
              </a:r>
              <a:r>
                <a:rPr sz="900" spc="-55" dirty="0">
                  <a:solidFill>
                    <a:schemeClr val="bg1"/>
                  </a:solidFill>
                  <a:latin typeface="Arial" panose="020B0604020202020204" pitchFamily="34" charset="0"/>
                  <a:cs typeface="Arial" panose="020B0604020202020204" pitchFamily="34" charset="0"/>
                </a:rPr>
                <a:t>L</a:t>
              </a:r>
              <a:r>
                <a:rPr sz="900" spc="-15" dirty="0">
                  <a:solidFill>
                    <a:schemeClr val="bg1"/>
                  </a:solidFill>
                  <a:latin typeface="Arial" panose="020B0604020202020204" pitchFamily="34" charset="0"/>
                  <a:cs typeface="Arial" panose="020B0604020202020204" pitchFamily="34" charset="0"/>
                </a:rPr>
                <a:t>O</a:t>
              </a:r>
              <a:r>
                <a:rPr sz="900" spc="-45" dirty="0">
                  <a:solidFill>
                    <a:schemeClr val="bg1"/>
                  </a:solidFill>
                  <a:latin typeface="Arial" panose="020B0604020202020204" pitchFamily="34" charset="0"/>
                  <a:cs typeface="Arial" panose="020B0604020202020204" pitchFamily="34" charset="0"/>
                </a:rPr>
                <a:t>V</a:t>
              </a:r>
              <a:r>
                <a:rPr sz="900" spc="15" dirty="0">
                  <a:solidFill>
                    <a:schemeClr val="bg1"/>
                  </a:solidFill>
                  <a:latin typeface="Arial" panose="020B0604020202020204" pitchFamily="34" charset="0"/>
                  <a:cs typeface="Arial" panose="020B0604020202020204" pitchFamily="34" charset="0"/>
                </a:rPr>
                <a:t>AK</a:t>
              </a:r>
              <a:r>
                <a:rPr sz="900" spc="10" dirty="0">
                  <a:solidFill>
                    <a:schemeClr val="bg1"/>
                  </a:solidFill>
                  <a:latin typeface="Arial" panose="020B0604020202020204" pitchFamily="34" charset="0"/>
                  <a:cs typeface="Arial" panose="020B0604020202020204" pitchFamily="34" charset="0"/>
                </a:rPr>
                <a:t>IA</a:t>
              </a:r>
              <a:endParaRPr sz="900" dirty="0">
                <a:solidFill>
                  <a:schemeClr val="bg1"/>
                </a:solidFill>
                <a:latin typeface="Arial" panose="020B0604020202020204" pitchFamily="34" charset="0"/>
                <a:cs typeface="Arial" panose="020B0604020202020204" pitchFamily="34" charset="0"/>
              </a:endParaRPr>
            </a:p>
          </p:txBody>
        </p:sp>
        <p:sp>
          <p:nvSpPr>
            <p:cNvPr id="106" name="object 8">
              <a:extLst>
                <a:ext uri="{FF2B5EF4-FFF2-40B4-BE49-F238E27FC236}">
                  <a16:creationId xmlns:a16="http://schemas.microsoft.com/office/drawing/2014/main" id="{AFA82A9B-4BB5-4CF3-B65D-84A6CE306A1B}"/>
                </a:ext>
              </a:extLst>
            </p:cNvPr>
            <p:cNvSpPr txBox="1"/>
            <p:nvPr/>
          </p:nvSpPr>
          <p:spPr>
            <a:xfrm rot="20442334">
              <a:off x="5718839" y="1940071"/>
              <a:ext cx="839712" cy="166712"/>
            </a:xfrm>
            <a:prstGeom prst="rect">
              <a:avLst/>
            </a:prstGeom>
          </p:spPr>
          <p:txBody>
            <a:bodyPr vert="horz" wrap="square" lIns="0" tIns="12700" rIns="0" bIns="0" rtlCol="0">
              <a:spAutoFit/>
            </a:bodyPr>
            <a:lstStyle/>
            <a:p>
              <a:pPr marL="12700">
                <a:lnSpc>
                  <a:spcPct val="100000"/>
                </a:lnSpc>
                <a:spcBef>
                  <a:spcPts val="100"/>
                </a:spcBef>
              </a:pPr>
              <a:r>
                <a:rPr sz="1000" dirty="0">
                  <a:solidFill>
                    <a:schemeClr val="bg1"/>
                  </a:solidFill>
                  <a:latin typeface="Arial" panose="020B0604020202020204" pitchFamily="34" charset="0"/>
                  <a:cs typeface="Arial" panose="020B0604020202020204" pitchFamily="34" charset="0"/>
                </a:rPr>
                <a:t>HUNGA</a:t>
              </a:r>
              <a:r>
                <a:rPr sz="1000" spc="-30" dirty="0">
                  <a:solidFill>
                    <a:schemeClr val="bg1"/>
                  </a:solidFill>
                  <a:latin typeface="Arial" panose="020B0604020202020204" pitchFamily="34" charset="0"/>
                  <a:cs typeface="Arial" panose="020B0604020202020204" pitchFamily="34" charset="0"/>
                </a:rPr>
                <a:t>R</a:t>
              </a:r>
              <a:r>
                <a:rPr sz="1000" spc="-10" dirty="0">
                  <a:solidFill>
                    <a:schemeClr val="bg1"/>
                  </a:solidFill>
                  <a:latin typeface="Arial" panose="020B0604020202020204" pitchFamily="34" charset="0"/>
                  <a:cs typeface="Arial" panose="020B0604020202020204" pitchFamily="34" charset="0"/>
                </a:rPr>
                <a:t>Y</a:t>
              </a:r>
              <a:endParaRPr sz="1000" dirty="0">
                <a:solidFill>
                  <a:schemeClr val="bg1"/>
                </a:solidFill>
                <a:latin typeface="Arial" panose="020B0604020202020204" pitchFamily="34" charset="0"/>
                <a:cs typeface="Arial" panose="020B0604020202020204" pitchFamily="34" charset="0"/>
              </a:endParaRPr>
            </a:p>
          </p:txBody>
        </p:sp>
        <p:sp>
          <p:nvSpPr>
            <p:cNvPr id="107" name="object 9">
              <a:extLst>
                <a:ext uri="{FF2B5EF4-FFF2-40B4-BE49-F238E27FC236}">
                  <a16:creationId xmlns:a16="http://schemas.microsoft.com/office/drawing/2014/main" id="{A0D88460-8D0E-4A4C-9881-BBA638CEDFDC}"/>
                </a:ext>
              </a:extLst>
            </p:cNvPr>
            <p:cNvSpPr txBox="1"/>
            <p:nvPr/>
          </p:nvSpPr>
          <p:spPr>
            <a:xfrm>
              <a:off x="6627287" y="2043985"/>
              <a:ext cx="847692" cy="182101"/>
            </a:xfrm>
            <a:prstGeom prst="rect">
              <a:avLst/>
            </a:prstGeom>
          </p:spPr>
          <p:txBody>
            <a:bodyPr vert="horz" wrap="square" lIns="0" tIns="12700" rIns="0" bIns="0" rtlCol="0">
              <a:spAutoFit/>
            </a:bodyPr>
            <a:lstStyle/>
            <a:p>
              <a:pPr marL="12700">
                <a:lnSpc>
                  <a:spcPct val="100000"/>
                </a:lnSpc>
                <a:spcBef>
                  <a:spcPts val="100"/>
                </a:spcBef>
              </a:pPr>
              <a:r>
                <a:rPr sz="1100" spc="-5" dirty="0">
                  <a:solidFill>
                    <a:schemeClr val="bg1"/>
                  </a:solidFill>
                  <a:latin typeface="Arial" panose="020B0604020202020204" pitchFamily="34" charset="0"/>
                  <a:cs typeface="Arial" panose="020B0604020202020204" pitchFamily="34" charset="0"/>
                </a:rPr>
                <a:t>RO</a:t>
              </a:r>
              <a:r>
                <a:rPr sz="1100" spc="5" dirty="0">
                  <a:solidFill>
                    <a:schemeClr val="bg1"/>
                  </a:solidFill>
                  <a:latin typeface="Arial" panose="020B0604020202020204" pitchFamily="34" charset="0"/>
                  <a:cs typeface="Arial" panose="020B0604020202020204" pitchFamily="34" charset="0"/>
                </a:rPr>
                <a:t>MANI</a:t>
              </a:r>
              <a:r>
                <a:rPr sz="1100" spc="10" dirty="0">
                  <a:solidFill>
                    <a:schemeClr val="bg1"/>
                  </a:solidFill>
                  <a:latin typeface="Arial" panose="020B0604020202020204" pitchFamily="34" charset="0"/>
                  <a:cs typeface="Arial" panose="020B0604020202020204" pitchFamily="34" charset="0"/>
                </a:rPr>
                <a:t>A</a:t>
              </a:r>
              <a:endParaRPr sz="1100" dirty="0">
                <a:solidFill>
                  <a:schemeClr val="bg1"/>
                </a:solidFill>
                <a:latin typeface="Arial" panose="020B0604020202020204" pitchFamily="34" charset="0"/>
                <a:cs typeface="Arial" panose="020B0604020202020204" pitchFamily="34" charset="0"/>
              </a:endParaRPr>
            </a:p>
          </p:txBody>
        </p:sp>
        <p:sp>
          <p:nvSpPr>
            <p:cNvPr id="109" name="object 12">
              <a:extLst>
                <a:ext uri="{FF2B5EF4-FFF2-40B4-BE49-F238E27FC236}">
                  <a16:creationId xmlns:a16="http://schemas.microsoft.com/office/drawing/2014/main" id="{DF20EA8E-6F61-4AC5-871D-47EF45E7FB6A}"/>
                </a:ext>
              </a:extLst>
            </p:cNvPr>
            <p:cNvSpPr txBox="1"/>
            <p:nvPr/>
          </p:nvSpPr>
          <p:spPr>
            <a:xfrm rot="1804663">
              <a:off x="7155552" y="1700746"/>
              <a:ext cx="746175" cy="120546"/>
            </a:xfrm>
            <a:prstGeom prst="rect">
              <a:avLst/>
            </a:prstGeom>
          </p:spPr>
          <p:txBody>
            <a:bodyPr vert="horz" wrap="square" lIns="0" tIns="12700" rIns="0" bIns="0" rtlCol="0">
              <a:spAutoFit/>
            </a:bodyPr>
            <a:lstStyle/>
            <a:p>
              <a:pPr marL="12700">
                <a:lnSpc>
                  <a:spcPct val="100000"/>
                </a:lnSpc>
                <a:spcBef>
                  <a:spcPts val="100"/>
                </a:spcBef>
              </a:pPr>
              <a:r>
                <a:rPr sz="700" spc="-10" dirty="0">
                  <a:solidFill>
                    <a:schemeClr val="bg1"/>
                  </a:solidFill>
                  <a:latin typeface="Arial" panose="020B0604020202020204" pitchFamily="34" charset="0"/>
                  <a:cs typeface="Arial" panose="020B0604020202020204" pitchFamily="34" charset="0"/>
                </a:rPr>
                <a:t>MOLD</a:t>
              </a:r>
              <a:r>
                <a:rPr sz="700" spc="-25" dirty="0">
                  <a:solidFill>
                    <a:schemeClr val="bg1"/>
                  </a:solidFill>
                  <a:latin typeface="Arial" panose="020B0604020202020204" pitchFamily="34" charset="0"/>
                  <a:cs typeface="Arial" panose="020B0604020202020204" pitchFamily="34" charset="0"/>
                </a:rPr>
                <a:t>O</a:t>
              </a:r>
              <a:r>
                <a:rPr sz="700" spc="-45" dirty="0">
                  <a:solidFill>
                    <a:schemeClr val="bg1"/>
                  </a:solidFill>
                  <a:latin typeface="Arial" panose="020B0604020202020204" pitchFamily="34" charset="0"/>
                  <a:cs typeface="Arial" panose="020B0604020202020204" pitchFamily="34" charset="0"/>
                </a:rPr>
                <a:t>V</a:t>
              </a:r>
              <a:r>
                <a:rPr sz="700" spc="10" dirty="0">
                  <a:solidFill>
                    <a:schemeClr val="bg1"/>
                  </a:solidFill>
                  <a:latin typeface="Arial" panose="020B0604020202020204" pitchFamily="34" charset="0"/>
                  <a:cs typeface="Arial" panose="020B0604020202020204" pitchFamily="34" charset="0"/>
                </a:rPr>
                <a:t>A</a:t>
              </a:r>
              <a:endParaRPr sz="700" dirty="0">
                <a:solidFill>
                  <a:schemeClr val="bg1"/>
                </a:solidFill>
                <a:latin typeface="Arial" panose="020B0604020202020204" pitchFamily="34" charset="0"/>
                <a:cs typeface="Arial" panose="020B0604020202020204" pitchFamily="34" charset="0"/>
              </a:endParaRPr>
            </a:p>
          </p:txBody>
        </p:sp>
        <p:sp>
          <p:nvSpPr>
            <p:cNvPr id="110" name="object 10">
              <a:extLst>
                <a:ext uri="{FF2B5EF4-FFF2-40B4-BE49-F238E27FC236}">
                  <a16:creationId xmlns:a16="http://schemas.microsoft.com/office/drawing/2014/main" id="{00E30917-2A3F-4FBA-BB26-563D7A736EB6}"/>
                </a:ext>
              </a:extLst>
            </p:cNvPr>
            <p:cNvSpPr txBox="1"/>
            <p:nvPr/>
          </p:nvSpPr>
          <p:spPr>
            <a:xfrm>
              <a:off x="7656551" y="2080874"/>
              <a:ext cx="737870" cy="351378"/>
            </a:xfrm>
            <a:prstGeom prst="rect">
              <a:avLst/>
            </a:prstGeom>
          </p:spPr>
          <p:txBody>
            <a:bodyPr vert="horz" wrap="square" lIns="0" tIns="12700" rIns="0" bIns="0" rtlCol="0">
              <a:spAutoFit/>
            </a:bodyPr>
            <a:lstStyle/>
            <a:p>
              <a:pPr marL="12700" algn="ctr">
                <a:lnSpc>
                  <a:spcPct val="100000"/>
                </a:lnSpc>
                <a:spcBef>
                  <a:spcPts val="100"/>
                </a:spcBef>
              </a:pPr>
              <a:r>
                <a:rPr sz="1100" spc="-15" dirty="0">
                  <a:solidFill>
                    <a:schemeClr val="bg1"/>
                  </a:solidFill>
                  <a:latin typeface="Arial" panose="020B0604020202020204" pitchFamily="34" charset="0"/>
                  <a:cs typeface="Arial" panose="020B0604020202020204" pitchFamily="34" charset="0"/>
                </a:rPr>
                <a:t>B</a:t>
              </a:r>
              <a:r>
                <a:rPr sz="1100" spc="-5" dirty="0">
                  <a:solidFill>
                    <a:schemeClr val="bg1"/>
                  </a:solidFill>
                  <a:latin typeface="Arial" panose="020B0604020202020204" pitchFamily="34" charset="0"/>
                  <a:cs typeface="Arial" panose="020B0604020202020204" pitchFamily="34" charset="0"/>
                </a:rPr>
                <a:t>L</a:t>
              </a:r>
              <a:r>
                <a:rPr sz="1100" dirty="0">
                  <a:solidFill>
                    <a:schemeClr val="bg1"/>
                  </a:solidFill>
                  <a:latin typeface="Arial" panose="020B0604020202020204" pitchFamily="34" charset="0"/>
                  <a:cs typeface="Arial" panose="020B0604020202020204" pitchFamily="34" charset="0"/>
                </a:rPr>
                <a:t>A</a:t>
              </a:r>
              <a:r>
                <a:rPr sz="1100" spc="5" dirty="0">
                  <a:solidFill>
                    <a:schemeClr val="bg1"/>
                  </a:solidFill>
                  <a:latin typeface="Arial" panose="020B0604020202020204" pitchFamily="34" charset="0"/>
                  <a:cs typeface="Arial" panose="020B0604020202020204" pitchFamily="34" charset="0"/>
                </a:rPr>
                <a:t>C</a:t>
              </a:r>
              <a:r>
                <a:rPr sz="1100" spc="10" dirty="0">
                  <a:solidFill>
                    <a:schemeClr val="bg1"/>
                  </a:solidFill>
                  <a:latin typeface="Arial" panose="020B0604020202020204" pitchFamily="34" charset="0"/>
                  <a:cs typeface="Arial" panose="020B0604020202020204" pitchFamily="34" charset="0"/>
                </a:rPr>
                <a:t>K</a:t>
              </a:r>
              <a:r>
                <a:rPr sz="1100" spc="-5" dirty="0">
                  <a:solidFill>
                    <a:schemeClr val="bg1"/>
                  </a:solidFill>
                  <a:latin typeface="Arial" panose="020B0604020202020204" pitchFamily="34" charset="0"/>
                  <a:cs typeface="Arial" panose="020B0604020202020204" pitchFamily="34" charset="0"/>
                </a:rPr>
                <a:t> </a:t>
              </a:r>
              <a:r>
                <a:rPr sz="1100" spc="5" dirty="0">
                  <a:solidFill>
                    <a:schemeClr val="bg1"/>
                  </a:solidFill>
                  <a:latin typeface="Arial" panose="020B0604020202020204" pitchFamily="34" charset="0"/>
                  <a:cs typeface="Arial" panose="020B0604020202020204" pitchFamily="34" charset="0"/>
                </a:rPr>
                <a:t>SEA</a:t>
              </a:r>
              <a:endParaRPr sz="1100" dirty="0">
                <a:solidFill>
                  <a:schemeClr val="bg1"/>
                </a:solidFill>
                <a:latin typeface="Arial" panose="020B0604020202020204" pitchFamily="34" charset="0"/>
                <a:cs typeface="Arial" panose="020B0604020202020204" pitchFamily="34" charset="0"/>
              </a:endParaRPr>
            </a:p>
          </p:txBody>
        </p:sp>
        <p:sp>
          <p:nvSpPr>
            <p:cNvPr id="111" name="object 11">
              <a:extLst>
                <a:ext uri="{FF2B5EF4-FFF2-40B4-BE49-F238E27FC236}">
                  <a16:creationId xmlns:a16="http://schemas.microsoft.com/office/drawing/2014/main" id="{312E36C3-D638-43A3-BFF0-4885EA9F0DA8}"/>
                </a:ext>
              </a:extLst>
            </p:cNvPr>
            <p:cNvSpPr txBox="1"/>
            <p:nvPr/>
          </p:nvSpPr>
          <p:spPr>
            <a:xfrm rot="19646870">
              <a:off x="8213897" y="1438110"/>
              <a:ext cx="867410" cy="241092"/>
            </a:xfrm>
            <a:prstGeom prst="rect">
              <a:avLst/>
            </a:prstGeom>
          </p:spPr>
          <p:txBody>
            <a:bodyPr vert="horz" wrap="square" lIns="0" tIns="12700" rIns="0" bIns="0" rtlCol="0">
              <a:spAutoFit/>
            </a:bodyPr>
            <a:lstStyle/>
            <a:p>
              <a:pPr marL="12700" algn="ctr">
                <a:lnSpc>
                  <a:spcPct val="100000"/>
                </a:lnSpc>
                <a:spcBef>
                  <a:spcPts val="100"/>
                </a:spcBef>
              </a:pPr>
              <a:r>
                <a:rPr sz="700" spc="5" dirty="0">
                  <a:solidFill>
                    <a:schemeClr val="bg1"/>
                  </a:solidFill>
                  <a:latin typeface="Arial" panose="020B0604020202020204" pitchFamily="34" charset="0"/>
                  <a:cs typeface="Arial" panose="020B0604020202020204" pitchFamily="34" charset="0"/>
                </a:rPr>
                <a:t>SEA</a:t>
              </a:r>
              <a:r>
                <a:rPr sz="700" spc="-40" dirty="0">
                  <a:solidFill>
                    <a:schemeClr val="bg1"/>
                  </a:solidFill>
                  <a:latin typeface="Arial" panose="020B0604020202020204" pitchFamily="34" charset="0"/>
                  <a:cs typeface="Arial" panose="020B0604020202020204" pitchFamily="34" charset="0"/>
                </a:rPr>
                <a:t> </a:t>
              </a:r>
              <a:r>
                <a:rPr sz="700" spc="10" dirty="0">
                  <a:solidFill>
                    <a:schemeClr val="bg1"/>
                  </a:solidFill>
                  <a:latin typeface="Arial" panose="020B0604020202020204" pitchFamily="34" charset="0"/>
                  <a:cs typeface="Arial" panose="020B0604020202020204" pitchFamily="34" charset="0"/>
                </a:rPr>
                <a:t>OF</a:t>
              </a:r>
              <a:r>
                <a:rPr sz="700" spc="-35" dirty="0">
                  <a:solidFill>
                    <a:schemeClr val="bg1"/>
                  </a:solidFill>
                  <a:latin typeface="Arial" panose="020B0604020202020204" pitchFamily="34" charset="0"/>
                  <a:cs typeface="Arial" panose="020B0604020202020204" pitchFamily="34" charset="0"/>
                </a:rPr>
                <a:t> </a:t>
              </a:r>
              <a:endParaRPr lang="en-US" sz="700" spc="-35" dirty="0">
                <a:solidFill>
                  <a:schemeClr val="bg1"/>
                </a:solidFill>
                <a:latin typeface="Arial" panose="020B0604020202020204" pitchFamily="34" charset="0"/>
                <a:cs typeface="Arial" panose="020B0604020202020204" pitchFamily="34" charset="0"/>
              </a:endParaRPr>
            </a:p>
            <a:p>
              <a:pPr marL="12700" algn="ctr">
                <a:lnSpc>
                  <a:spcPct val="100000"/>
                </a:lnSpc>
                <a:spcBef>
                  <a:spcPts val="100"/>
                </a:spcBef>
              </a:pPr>
              <a:r>
                <a:rPr sz="700" spc="-5" dirty="0">
                  <a:solidFill>
                    <a:schemeClr val="bg1"/>
                  </a:solidFill>
                  <a:latin typeface="Arial" panose="020B0604020202020204" pitchFamily="34" charset="0"/>
                  <a:cs typeface="Arial" panose="020B0604020202020204" pitchFamily="34" charset="0"/>
                </a:rPr>
                <a:t>AZOV</a:t>
              </a:r>
              <a:endParaRPr sz="700" dirty="0">
                <a:solidFill>
                  <a:schemeClr val="bg1"/>
                </a:solidFill>
                <a:latin typeface="Arial" panose="020B0604020202020204" pitchFamily="34" charset="0"/>
                <a:cs typeface="Arial" panose="020B0604020202020204" pitchFamily="34" charset="0"/>
              </a:endParaRPr>
            </a:p>
          </p:txBody>
        </p:sp>
      </p:grpSp>
      <p:sp>
        <p:nvSpPr>
          <p:cNvPr id="11" name="Прямоугольник 15">
            <a:extLst>
              <a:ext uri="{FF2B5EF4-FFF2-40B4-BE49-F238E27FC236}">
                <a16:creationId xmlns:a16="http://schemas.microsoft.com/office/drawing/2014/main" id="{4BB39D94-54CE-4960-AE5F-86AF66A38846}"/>
              </a:ext>
            </a:extLst>
          </p:cNvPr>
          <p:cNvSpPr/>
          <p:nvPr/>
        </p:nvSpPr>
        <p:spPr>
          <a:xfrm>
            <a:off x="28019" y="-1807644"/>
            <a:ext cx="5471244" cy="1407690"/>
          </a:xfrm>
          <a:prstGeom prst="rect">
            <a:avLst/>
          </a:prstGeom>
          <a:solidFill>
            <a:schemeClr val="bg1">
              <a:lumMod val="9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solidFill>
                <a:srgbClr val="FBD501"/>
              </a:solidFill>
            </a:endParaRPr>
          </a:p>
        </p:txBody>
      </p:sp>
      <p:sp>
        <p:nvSpPr>
          <p:cNvPr id="10" name="Заголовок 1">
            <a:extLst>
              <a:ext uri="{FF2B5EF4-FFF2-40B4-BE49-F238E27FC236}">
                <a16:creationId xmlns:a16="http://schemas.microsoft.com/office/drawing/2014/main" id="{0B33F770-BFE6-4ECB-8CEE-19BAFCF1A157}"/>
              </a:ext>
            </a:extLst>
          </p:cNvPr>
          <p:cNvSpPr txBox="1">
            <a:spLocks/>
          </p:cNvSpPr>
          <p:nvPr/>
        </p:nvSpPr>
        <p:spPr>
          <a:xfrm>
            <a:off x="459438" y="661344"/>
            <a:ext cx="5067970"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Чому варто </a:t>
            </a:r>
            <a:endParaRPr lang="en-US" sz="2800" b="1" dirty="0">
              <a:latin typeface="Arial Black" panose="020B0A04020102020204" pitchFamily="34" charset="0"/>
              <a:cs typeface="Arial" panose="020B0604020202020204" pitchFamily="34" charset="0"/>
            </a:endParaRPr>
          </a:p>
          <a:p>
            <a:r>
              <a:rPr lang="uk-UA" sz="2800" b="1" dirty="0">
                <a:latin typeface="Arial Black" panose="020B0A04020102020204" pitchFamily="34" charset="0"/>
                <a:cs typeface="Arial" panose="020B0604020202020204" pitchFamily="34" charset="0"/>
              </a:rPr>
              <a:t>інвестувати в Україну?</a:t>
            </a:r>
          </a:p>
        </p:txBody>
      </p:sp>
      <p:grpSp>
        <p:nvGrpSpPr>
          <p:cNvPr id="47" name="Группа 46">
            <a:extLst>
              <a:ext uri="{FF2B5EF4-FFF2-40B4-BE49-F238E27FC236}">
                <a16:creationId xmlns:a16="http://schemas.microsoft.com/office/drawing/2014/main" id="{51986390-EA66-40BA-AF54-CDF50280445C}"/>
              </a:ext>
            </a:extLst>
          </p:cNvPr>
          <p:cNvGrpSpPr/>
          <p:nvPr/>
        </p:nvGrpSpPr>
        <p:grpSpPr>
          <a:xfrm>
            <a:off x="5235546" y="3139876"/>
            <a:ext cx="3927717" cy="835994"/>
            <a:chOff x="5478420" y="3781459"/>
            <a:chExt cx="3693419" cy="835994"/>
          </a:xfrm>
        </p:grpSpPr>
        <p:sp>
          <p:nvSpPr>
            <p:cNvPr id="45" name="Прямоугольник 44">
              <a:extLst>
                <a:ext uri="{FF2B5EF4-FFF2-40B4-BE49-F238E27FC236}">
                  <a16:creationId xmlns:a16="http://schemas.microsoft.com/office/drawing/2014/main" id="{89FBA5ED-BF7B-4AA1-8872-7E079800483C}"/>
                </a:ext>
              </a:extLst>
            </p:cNvPr>
            <p:cNvSpPr/>
            <p:nvPr/>
          </p:nvSpPr>
          <p:spPr>
            <a:xfrm>
              <a:off x="5478421" y="3781658"/>
              <a:ext cx="3693418" cy="8020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7" name="Прямоугольник 36">
              <a:extLst>
                <a:ext uri="{FF2B5EF4-FFF2-40B4-BE49-F238E27FC236}">
                  <a16:creationId xmlns:a16="http://schemas.microsoft.com/office/drawing/2014/main" id="{CBC8DE9D-5132-4031-96A5-9792DE29B6EA}"/>
                </a:ext>
              </a:extLst>
            </p:cNvPr>
            <p:cNvSpPr/>
            <p:nvPr/>
          </p:nvSpPr>
          <p:spPr>
            <a:xfrm>
              <a:off x="5478420" y="3781459"/>
              <a:ext cx="1072915" cy="80202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solidFill>
              </a:endParaRPr>
            </a:p>
          </p:txBody>
        </p:sp>
        <p:sp>
          <p:nvSpPr>
            <p:cNvPr id="120" name="Прямоугольник 119">
              <a:extLst>
                <a:ext uri="{FF2B5EF4-FFF2-40B4-BE49-F238E27FC236}">
                  <a16:creationId xmlns:a16="http://schemas.microsoft.com/office/drawing/2014/main" id="{BA4A6144-CDDA-42AA-89B0-8BB81588C100}"/>
                </a:ext>
              </a:extLst>
            </p:cNvPr>
            <p:cNvSpPr/>
            <p:nvPr/>
          </p:nvSpPr>
          <p:spPr>
            <a:xfrm>
              <a:off x="7321541" y="3781459"/>
              <a:ext cx="938040" cy="835994"/>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solidFill>
              </a:endParaRPr>
            </a:p>
          </p:txBody>
        </p:sp>
        <p:sp>
          <p:nvSpPr>
            <p:cNvPr id="41" name="object 29">
              <a:extLst>
                <a:ext uri="{FF2B5EF4-FFF2-40B4-BE49-F238E27FC236}">
                  <a16:creationId xmlns:a16="http://schemas.microsoft.com/office/drawing/2014/main" id="{D94F0381-0AF1-F34C-9FF4-AE8453A555C7}"/>
                </a:ext>
              </a:extLst>
            </p:cNvPr>
            <p:cNvSpPr txBox="1"/>
            <p:nvPr/>
          </p:nvSpPr>
          <p:spPr>
            <a:xfrm>
              <a:off x="5571230" y="3894244"/>
              <a:ext cx="949668" cy="579646"/>
            </a:xfrm>
            <a:prstGeom prst="rect">
              <a:avLst/>
            </a:prstGeom>
          </p:spPr>
          <p:txBody>
            <a:bodyPr vert="horz" wrap="square" lIns="0" tIns="12700" rIns="0" bIns="0" rtlCol="0">
              <a:spAutoFit/>
            </a:bodyPr>
            <a:lstStyle/>
            <a:p>
              <a:pPr marL="12700" algn="ctr">
                <a:lnSpc>
                  <a:spcPct val="100000"/>
                </a:lnSpc>
                <a:spcBef>
                  <a:spcPts val="100"/>
                </a:spcBef>
              </a:pPr>
              <a:r>
                <a:rPr sz="2400" dirty="0">
                  <a:solidFill>
                    <a:schemeClr val="tx1"/>
                  </a:solidFill>
                  <a:latin typeface="Arial Black" panose="020B0A04020102020204" pitchFamily="34" charset="0"/>
                </a:rPr>
                <a:t>B</a:t>
              </a:r>
              <a:endParaRPr lang="en-US" sz="2400" dirty="0">
                <a:solidFill>
                  <a:schemeClr val="tx1"/>
                </a:solidFill>
                <a:latin typeface="Arial Black" panose="020B0A04020102020204" pitchFamily="34" charset="0"/>
              </a:endParaRPr>
            </a:p>
            <a:p>
              <a:pPr marL="12700" algn="ctr">
                <a:lnSpc>
                  <a:spcPct val="100000"/>
                </a:lnSpc>
                <a:spcBef>
                  <a:spcPts val="100"/>
                </a:spcBef>
              </a:pPr>
              <a:r>
                <a:rPr lang="uk-UA" sz="1200" dirty="0">
                  <a:solidFill>
                    <a:schemeClr val="tx1"/>
                  </a:solidFill>
                  <a:latin typeface="Arial" panose="020B0604020202020204" pitchFamily="34" charset="0"/>
                </a:rPr>
                <a:t>Стабільний</a:t>
              </a:r>
              <a:endParaRPr sz="1200" dirty="0">
                <a:solidFill>
                  <a:schemeClr val="tx1"/>
                </a:solidFill>
                <a:latin typeface="Arial" panose="020B0604020202020204" pitchFamily="34" charset="0"/>
              </a:endParaRPr>
            </a:p>
          </p:txBody>
        </p:sp>
        <p:sp>
          <p:nvSpPr>
            <p:cNvPr id="42" name="object 30">
              <a:extLst>
                <a:ext uri="{FF2B5EF4-FFF2-40B4-BE49-F238E27FC236}">
                  <a16:creationId xmlns:a16="http://schemas.microsoft.com/office/drawing/2014/main" id="{AEDF5B1A-B902-E945-8083-A1FF2B9D72A4}"/>
                </a:ext>
              </a:extLst>
            </p:cNvPr>
            <p:cNvSpPr txBox="1"/>
            <p:nvPr/>
          </p:nvSpPr>
          <p:spPr>
            <a:xfrm>
              <a:off x="6530999" y="3881824"/>
              <a:ext cx="781269" cy="579646"/>
            </a:xfrm>
            <a:prstGeom prst="rect">
              <a:avLst/>
            </a:prstGeom>
          </p:spPr>
          <p:txBody>
            <a:bodyPr vert="horz" wrap="square" lIns="0" tIns="12700" rIns="0" bIns="0" rtlCol="0">
              <a:spAutoFit/>
            </a:bodyPr>
            <a:lstStyle/>
            <a:p>
              <a:pPr marL="12700" algn="ctr">
                <a:lnSpc>
                  <a:spcPct val="100000"/>
                </a:lnSpc>
                <a:spcBef>
                  <a:spcPts val="100"/>
                </a:spcBef>
              </a:pPr>
              <a:r>
                <a:rPr sz="2400" dirty="0">
                  <a:solidFill>
                    <a:schemeClr val="tx1"/>
                  </a:solidFill>
                  <a:latin typeface="Arial Black" panose="020B0A04020102020204" pitchFamily="34" charset="0"/>
                </a:rPr>
                <a:t>B</a:t>
              </a:r>
              <a:endParaRPr lang="en-US" sz="2400" dirty="0">
                <a:solidFill>
                  <a:schemeClr val="tx1"/>
                </a:solidFill>
                <a:latin typeface="Arial Black" panose="020B0A04020102020204" pitchFamily="34" charset="0"/>
              </a:endParaRPr>
            </a:p>
            <a:p>
              <a:pPr marL="12700" algn="ctr">
                <a:lnSpc>
                  <a:spcPct val="100000"/>
                </a:lnSpc>
                <a:spcBef>
                  <a:spcPts val="100"/>
                </a:spcBef>
              </a:pPr>
              <a:r>
                <a:rPr lang="uk-UA" sz="1200" dirty="0">
                  <a:solidFill>
                    <a:schemeClr val="tx1"/>
                  </a:solidFill>
                  <a:latin typeface="Arial" panose="020B0604020202020204" pitchFamily="34" charset="0"/>
                  <a:cs typeface="Arial" panose="020B0604020202020204" pitchFamily="34" charset="0"/>
                </a:rPr>
                <a:t>Стабільний</a:t>
              </a:r>
              <a:endParaRPr sz="1200" dirty="0">
                <a:solidFill>
                  <a:schemeClr val="tx1"/>
                </a:solidFill>
                <a:latin typeface="Arial" panose="020B0604020202020204" pitchFamily="34" charset="0"/>
                <a:cs typeface="Arial" panose="020B0604020202020204" pitchFamily="34" charset="0"/>
              </a:endParaRPr>
            </a:p>
          </p:txBody>
        </p:sp>
        <p:sp>
          <p:nvSpPr>
            <p:cNvPr id="43" name="object 31">
              <a:extLst>
                <a:ext uri="{FF2B5EF4-FFF2-40B4-BE49-F238E27FC236}">
                  <a16:creationId xmlns:a16="http://schemas.microsoft.com/office/drawing/2014/main" id="{4C6A205A-4390-614C-B5C5-A7CE0FFC56A0}"/>
                </a:ext>
              </a:extLst>
            </p:cNvPr>
            <p:cNvSpPr txBox="1"/>
            <p:nvPr/>
          </p:nvSpPr>
          <p:spPr>
            <a:xfrm>
              <a:off x="7388680" y="3900658"/>
              <a:ext cx="776662" cy="566822"/>
            </a:xfrm>
            <a:prstGeom prst="rect">
              <a:avLst/>
            </a:prstGeom>
          </p:spPr>
          <p:txBody>
            <a:bodyPr vert="horz" wrap="square" lIns="0" tIns="12700" rIns="0" bIns="0" rtlCol="0">
              <a:spAutoFit/>
            </a:bodyPr>
            <a:lstStyle/>
            <a:p>
              <a:pPr marL="12700" algn="ctr">
                <a:lnSpc>
                  <a:spcPct val="100000"/>
                </a:lnSpc>
                <a:spcBef>
                  <a:spcPts val="100"/>
                </a:spcBef>
              </a:pPr>
              <a:r>
                <a:rPr sz="2400" dirty="0">
                  <a:solidFill>
                    <a:schemeClr val="tx1"/>
                  </a:solidFill>
                  <a:latin typeface="Arial Black" panose="020B0A04020102020204" pitchFamily="34" charset="0"/>
                </a:rPr>
                <a:t>B3</a:t>
              </a:r>
              <a:r>
                <a:rPr dirty="0">
                  <a:solidFill>
                    <a:schemeClr val="tx1"/>
                  </a:solidFill>
                  <a:latin typeface="Arial Black" panose="020B0A04020102020204" pitchFamily="34" charset="0"/>
                </a:rPr>
                <a:t> </a:t>
              </a:r>
              <a:r>
                <a:rPr lang="uk-UA" sz="1200" dirty="0">
                  <a:solidFill>
                    <a:schemeClr val="tx1"/>
                  </a:solidFill>
                  <a:latin typeface="Arial" panose="020B0604020202020204" pitchFamily="34" charset="0"/>
                  <a:cs typeface="Arial" panose="020B0604020202020204" pitchFamily="34" charset="0"/>
                </a:rPr>
                <a:t>Стабільний</a:t>
              </a:r>
              <a:endParaRPr sz="1200" dirty="0">
                <a:solidFill>
                  <a:schemeClr val="tx1"/>
                </a:solidFill>
                <a:latin typeface="Arial" panose="020B0604020202020204" pitchFamily="34" charset="0"/>
                <a:cs typeface="Arial" panose="020B0604020202020204" pitchFamily="34" charset="0"/>
              </a:endParaRPr>
            </a:p>
          </p:txBody>
        </p:sp>
        <p:sp>
          <p:nvSpPr>
            <p:cNvPr id="44" name="object 32">
              <a:extLst>
                <a:ext uri="{FF2B5EF4-FFF2-40B4-BE49-F238E27FC236}">
                  <a16:creationId xmlns:a16="http://schemas.microsoft.com/office/drawing/2014/main" id="{A7C8FB06-92A5-1D41-9469-A9B2C10248BA}"/>
                </a:ext>
              </a:extLst>
            </p:cNvPr>
            <p:cNvSpPr txBox="1"/>
            <p:nvPr/>
          </p:nvSpPr>
          <p:spPr>
            <a:xfrm>
              <a:off x="8326720" y="3900657"/>
              <a:ext cx="773740" cy="566822"/>
            </a:xfrm>
            <a:prstGeom prst="rect">
              <a:avLst/>
            </a:prstGeom>
          </p:spPr>
          <p:txBody>
            <a:bodyPr vert="horz" wrap="square" lIns="0" tIns="12700" rIns="0" bIns="0" rtlCol="0">
              <a:spAutoFit/>
            </a:bodyPr>
            <a:lstStyle/>
            <a:p>
              <a:pPr marL="12700" algn="ctr">
                <a:lnSpc>
                  <a:spcPct val="100000"/>
                </a:lnSpc>
                <a:spcBef>
                  <a:spcPts val="100"/>
                </a:spcBef>
              </a:pPr>
              <a:r>
                <a:rPr sz="2400" dirty="0">
                  <a:solidFill>
                    <a:schemeClr val="tx1"/>
                  </a:solidFill>
                  <a:latin typeface="Arial Black" panose="020B0A04020102020204" pitchFamily="34" charset="0"/>
                </a:rPr>
                <a:t>B+ </a:t>
              </a:r>
              <a:r>
                <a:rPr lang="uk-UA" sz="1200" dirty="0">
                  <a:solidFill>
                    <a:schemeClr val="tx1"/>
                  </a:solidFill>
                  <a:latin typeface="Arial" panose="020B0604020202020204" pitchFamily="34" charset="0"/>
                  <a:cs typeface="Arial" panose="020B0604020202020204" pitchFamily="34" charset="0"/>
                </a:rPr>
                <a:t>Стабільний</a:t>
              </a:r>
              <a:endParaRPr sz="1200" dirty="0">
                <a:solidFill>
                  <a:schemeClr val="tx1"/>
                </a:solidFill>
                <a:latin typeface="Arial" panose="020B0604020202020204" pitchFamily="34" charset="0"/>
                <a:cs typeface="Arial" panose="020B0604020202020204" pitchFamily="34" charset="0"/>
              </a:endParaRPr>
            </a:p>
          </p:txBody>
        </p:sp>
      </p:grpSp>
      <p:pic>
        <p:nvPicPr>
          <p:cNvPr id="49" name="object 37">
            <a:extLst>
              <a:ext uri="{FF2B5EF4-FFF2-40B4-BE49-F238E27FC236}">
                <a16:creationId xmlns:a16="http://schemas.microsoft.com/office/drawing/2014/main" id="{0104DAC9-0003-C449-96A6-90D4A2767A68}"/>
              </a:ext>
            </a:extLst>
          </p:cNvPr>
          <p:cNvPicPr/>
          <p:nvPr/>
        </p:nvPicPr>
        <p:blipFill>
          <a:blip r:embed="rId4" cstate="hqprint">
            <a:extLst>
              <a:ext uri="{28A0092B-C50C-407E-A947-70E740481C1C}">
                <a14:useLocalDpi xmlns:a14="http://schemas.microsoft.com/office/drawing/2010/main"/>
              </a:ext>
            </a:extLst>
          </a:blip>
          <a:stretch>
            <a:fillRect/>
          </a:stretch>
        </p:blipFill>
        <p:spPr>
          <a:xfrm>
            <a:off x="5661901" y="4168602"/>
            <a:ext cx="519408" cy="350360"/>
          </a:xfrm>
          <a:prstGeom prst="rect">
            <a:avLst/>
          </a:prstGeom>
        </p:spPr>
      </p:pic>
      <p:pic>
        <p:nvPicPr>
          <p:cNvPr id="50" name="object 38">
            <a:extLst>
              <a:ext uri="{FF2B5EF4-FFF2-40B4-BE49-F238E27FC236}">
                <a16:creationId xmlns:a16="http://schemas.microsoft.com/office/drawing/2014/main" id="{19655C42-BEDE-2941-9B65-59B92DCA4535}"/>
              </a:ext>
            </a:extLst>
          </p:cNvPr>
          <p:cNvPicPr/>
          <p:nvPr/>
        </p:nvPicPr>
        <p:blipFill>
          <a:blip r:embed="rId5" cstate="hqprint">
            <a:extLst>
              <a:ext uri="{28A0092B-C50C-407E-A947-70E740481C1C}">
                <a14:useLocalDpi xmlns:a14="http://schemas.microsoft.com/office/drawing/2010/main"/>
              </a:ext>
            </a:extLst>
          </a:blip>
          <a:stretch>
            <a:fillRect/>
          </a:stretch>
        </p:blipFill>
        <p:spPr>
          <a:xfrm>
            <a:off x="6602630" y="4188749"/>
            <a:ext cx="565415" cy="275929"/>
          </a:xfrm>
          <a:prstGeom prst="rect">
            <a:avLst/>
          </a:prstGeom>
        </p:spPr>
      </p:pic>
      <p:pic>
        <p:nvPicPr>
          <p:cNvPr id="51" name="object 39">
            <a:extLst>
              <a:ext uri="{FF2B5EF4-FFF2-40B4-BE49-F238E27FC236}">
                <a16:creationId xmlns:a16="http://schemas.microsoft.com/office/drawing/2014/main" id="{EFA45919-3EBE-A647-97B8-3ABA7884ADA4}"/>
              </a:ext>
            </a:extLst>
          </p:cNvPr>
          <p:cNvPicPr/>
          <p:nvPr/>
        </p:nvPicPr>
        <p:blipFill>
          <a:blip r:embed="rId6" cstate="hqprint">
            <a:extLst>
              <a:ext uri="{28A0092B-C50C-407E-A947-70E740481C1C}">
                <a14:useLocalDpi xmlns:a14="http://schemas.microsoft.com/office/drawing/2010/main"/>
              </a:ext>
            </a:extLst>
          </a:blip>
          <a:stretch>
            <a:fillRect/>
          </a:stretch>
        </p:blipFill>
        <p:spPr>
          <a:xfrm>
            <a:off x="7492296" y="4221746"/>
            <a:ext cx="635785" cy="248203"/>
          </a:xfrm>
          <a:prstGeom prst="rect">
            <a:avLst/>
          </a:prstGeom>
        </p:spPr>
      </p:pic>
      <p:pic>
        <p:nvPicPr>
          <p:cNvPr id="52" name="object 40">
            <a:extLst>
              <a:ext uri="{FF2B5EF4-FFF2-40B4-BE49-F238E27FC236}">
                <a16:creationId xmlns:a16="http://schemas.microsoft.com/office/drawing/2014/main" id="{4D1DDABB-82A3-C845-B3D4-5A412054236D}"/>
              </a:ext>
            </a:extLst>
          </p:cNvPr>
          <p:cNvPicPr/>
          <p:nvPr/>
        </p:nvPicPr>
        <p:blipFill rotWithShape="1">
          <a:blip r:embed="rId7" cstate="hqprint">
            <a:extLst>
              <a:ext uri="{28A0092B-C50C-407E-A947-70E740481C1C}">
                <a14:useLocalDpi xmlns:a14="http://schemas.microsoft.com/office/drawing/2010/main"/>
              </a:ext>
            </a:extLst>
          </a:blip>
          <a:srcRect t="-19996"/>
          <a:stretch/>
        </p:blipFill>
        <p:spPr>
          <a:xfrm>
            <a:off x="8261155" y="4145086"/>
            <a:ext cx="773861" cy="383019"/>
          </a:xfrm>
          <a:prstGeom prst="rect">
            <a:avLst/>
          </a:prstGeom>
        </p:spPr>
      </p:pic>
      <p:sp>
        <p:nvSpPr>
          <p:cNvPr id="66" name="object 10">
            <a:extLst>
              <a:ext uri="{FF2B5EF4-FFF2-40B4-BE49-F238E27FC236}">
                <a16:creationId xmlns:a16="http://schemas.microsoft.com/office/drawing/2014/main" id="{DDBD726E-011A-7946-86CF-4279FBF4A730}"/>
              </a:ext>
            </a:extLst>
          </p:cNvPr>
          <p:cNvSpPr txBox="1"/>
          <p:nvPr/>
        </p:nvSpPr>
        <p:spPr>
          <a:xfrm>
            <a:off x="356051" y="3049811"/>
            <a:ext cx="2557082" cy="392415"/>
          </a:xfrm>
          <a:prstGeom prst="rect">
            <a:avLst/>
          </a:prstGeom>
        </p:spPr>
        <p:txBody>
          <a:bodyPr vert="horz" wrap="square" lIns="0" tIns="38100" rIns="0" bIns="0" rtlCol="0">
            <a:spAutoFit/>
          </a:bodyPr>
          <a:lstStyle/>
          <a:p>
            <a:pPr marL="12700" marR="5080">
              <a:lnSpc>
                <a:spcPts val="1500"/>
              </a:lnSpc>
              <a:spcBef>
                <a:spcPts val="300"/>
              </a:spcBef>
            </a:pPr>
            <a:r>
              <a:rPr lang="uk-UA" sz="1200" spc="5" dirty="0">
                <a:solidFill>
                  <a:srgbClr val="231F20"/>
                </a:solidFill>
                <a:latin typeface="Roboto"/>
                <a:cs typeface="Roboto"/>
              </a:rPr>
              <a:t>Індекс «Легкість ведення бізнесу»</a:t>
            </a:r>
            <a:endParaRPr sz="1200" dirty="0">
              <a:latin typeface="Roboto"/>
              <a:cs typeface="Roboto"/>
            </a:endParaRPr>
          </a:p>
          <a:p>
            <a:pPr marL="12700">
              <a:lnSpc>
                <a:spcPct val="100000"/>
              </a:lnSpc>
              <a:spcBef>
                <a:spcPts val="295"/>
              </a:spcBef>
            </a:pPr>
            <a:r>
              <a:rPr lang="uk-UA" sz="800" spc="-5" dirty="0">
                <a:solidFill>
                  <a:srgbClr val="231F20"/>
                </a:solidFill>
                <a:latin typeface="Arial" panose="020B0604020202020204" pitchFamily="34" charset="0"/>
                <a:cs typeface="Arial" panose="020B0604020202020204" pitchFamily="34" charset="0"/>
              </a:rPr>
              <a:t>Світовий банк</a:t>
            </a:r>
            <a:endParaRPr sz="800" dirty="0">
              <a:latin typeface="Arial" panose="020B0604020202020204" pitchFamily="34" charset="0"/>
              <a:cs typeface="Arial" panose="020B0604020202020204" pitchFamily="34" charset="0"/>
            </a:endParaRPr>
          </a:p>
        </p:txBody>
      </p:sp>
      <p:sp>
        <p:nvSpPr>
          <p:cNvPr id="67" name="object 13">
            <a:extLst>
              <a:ext uri="{FF2B5EF4-FFF2-40B4-BE49-F238E27FC236}">
                <a16:creationId xmlns:a16="http://schemas.microsoft.com/office/drawing/2014/main" id="{EA04BBD5-2778-8A47-B0E5-66C28E736C84}"/>
              </a:ext>
            </a:extLst>
          </p:cNvPr>
          <p:cNvSpPr txBox="1"/>
          <p:nvPr/>
        </p:nvSpPr>
        <p:spPr>
          <a:xfrm>
            <a:off x="1311187" y="4709110"/>
            <a:ext cx="218517" cy="120546"/>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2017</a:t>
            </a:r>
            <a:endParaRPr sz="700" dirty="0">
              <a:latin typeface="Arial" panose="020B0604020202020204" pitchFamily="34" charset="0"/>
              <a:cs typeface="Arial" panose="020B0604020202020204" pitchFamily="34" charset="0"/>
            </a:endParaRPr>
          </a:p>
        </p:txBody>
      </p:sp>
      <p:sp>
        <p:nvSpPr>
          <p:cNvPr id="68" name="object 14">
            <a:extLst>
              <a:ext uri="{FF2B5EF4-FFF2-40B4-BE49-F238E27FC236}">
                <a16:creationId xmlns:a16="http://schemas.microsoft.com/office/drawing/2014/main" id="{EE2F4402-31EA-2B44-B829-47FF30BD3C08}"/>
              </a:ext>
            </a:extLst>
          </p:cNvPr>
          <p:cNvSpPr txBox="1"/>
          <p:nvPr/>
        </p:nvSpPr>
        <p:spPr>
          <a:xfrm>
            <a:off x="617921" y="4709060"/>
            <a:ext cx="218517" cy="120546"/>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2015</a:t>
            </a:r>
            <a:endParaRPr sz="700" dirty="0">
              <a:latin typeface="Arial" panose="020B0604020202020204" pitchFamily="34" charset="0"/>
              <a:cs typeface="Arial" panose="020B0604020202020204" pitchFamily="34" charset="0"/>
            </a:endParaRPr>
          </a:p>
        </p:txBody>
      </p:sp>
      <p:sp>
        <p:nvSpPr>
          <p:cNvPr id="71" name="object 17">
            <a:extLst>
              <a:ext uri="{FF2B5EF4-FFF2-40B4-BE49-F238E27FC236}">
                <a16:creationId xmlns:a16="http://schemas.microsoft.com/office/drawing/2014/main" id="{7A924EEA-B357-EF44-B202-6ECA96B30AC2}"/>
              </a:ext>
            </a:extLst>
          </p:cNvPr>
          <p:cNvSpPr txBox="1"/>
          <p:nvPr/>
        </p:nvSpPr>
        <p:spPr>
          <a:xfrm>
            <a:off x="607852" y="4334929"/>
            <a:ext cx="231142" cy="277217"/>
          </a:xfrm>
          <a:prstGeom prst="rect">
            <a:avLst/>
          </a:prstGeom>
          <a:solidFill>
            <a:schemeClr val="bg1">
              <a:lumMod val="50000"/>
            </a:schemeClr>
          </a:solidFill>
        </p:spPr>
        <p:txBody>
          <a:bodyPr vert="horz" wrap="square" lIns="0" tIns="50800" rIns="0" bIns="0" rtlCol="0">
            <a:spAutoFit/>
          </a:bodyPr>
          <a:lstStyle/>
          <a:p>
            <a:pPr algn="ctr">
              <a:lnSpc>
                <a:spcPct val="100000"/>
              </a:lnSpc>
              <a:spcBef>
                <a:spcPts val="400"/>
              </a:spcBef>
            </a:pPr>
            <a:endParaRPr dirty="0"/>
          </a:p>
        </p:txBody>
      </p:sp>
      <p:sp>
        <p:nvSpPr>
          <p:cNvPr id="74" name="object 20">
            <a:extLst>
              <a:ext uri="{FF2B5EF4-FFF2-40B4-BE49-F238E27FC236}">
                <a16:creationId xmlns:a16="http://schemas.microsoft.com/office/drawing/2014/main" id="{A4605D33-0790-B846-8F42-E871231F4EBD}"/>
              </a:ext>
            </a:extLst>
          </p:cNvPr>
          <p:cNvSpPr txBox="1"/>
          <p:nvPr/>
        </p:nvSpPr>
        <p:spPr>
          <a:xfrm>
            <a:off x="1650366" y="4709110"/>
            <a:ext cx="218517" cy="120546"/>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2018</a:t>
            </a:r>
            <a:endParaRPr sz="700" dirty="0">
              <a:latin typeface="Arial" panose="020B0604020202020204" pitchFamily="34" charset="0"/>
              <a:cs typeface="Arial" panose="020B0604020202020204" pitchFamily="34" charset="0"/>
            </a:endParaRPr>
          </a:p>
        </p:txBody>
      </p:sp>
      <p:sp>
        <p:nvSpPr>
          <p:cNvPr id="75" name="object 21">
            <a:extLst>
              <a:ext uri="{FF2B5EF4-FFF2-40B4-BE49-F238E27FC236}">
                <a16:creationId xmlns:a16="http://schemas.microsoft.com/office/drawing/2014/main" id="{89A058A8-9ACF-CD47-B5E2-A135A8FC5A2B}"/>
              </a:ext>
            </a:extLst>
          </p:cNvPr>
          <p:cNvSpPr txBox="1"/>
          <p:nvPr/>
        </p:nvSpPr>
        <p:spPr>
          <a:xfrm>
            <a:off x="965564" y="4709110"/>
            <a:ext cx="218517" cy="120546"/>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2016</a:t>
            </a:r>
            <a:endParaRPr sz="700" dirty="0">
              <a:latin typeface="Arial" panose="020B0604020202020204" pitchFamily="34" charset="0"/>
              <a:cs typeface="Arial" panose="020B0604020202020204" pitchFamily="34" charset="0"/>
            </a:endParaRPr>
          </a:p>
        </p:txBody>
      </p:sp>
      <p:sp>
        <p:nvSpPr>
          <p:cNvPr id="76" name="object 22">
            <a:extLst>
              <a:ext uri="{FF2B5EF4-FFF2-40B4-BE49-F238E27FC236}">
                <a16:creationId xmlns:a16="http://schemas.microsoft.com/office/drawing/2014/main" id="{88F5B903-2B4C-444B-A6C7-03D09E33ED27}"/>
              </a:ext>
            </a:extLst>
          </p:cNvPr>
          <p:cNvSpPr txBox="1"/>
          <p:nvPr/>
        </p:nvSpPr>
        <p:spPr>
          <a:xfrm>
            <a:off x="1982957" y="4709110"/>
            <a:ext cx="218517" cy="120546"/>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2019</a:t>
            </a:r>
            <a:endParaRPr sz="700" dirty="0">
              <a:latin typeface="Arial" panose="020B0604020202020204" pitchFamily="34" charset="0"/>
              <a:cs typeface="Arial" panose="020B0604020202020204" pitchFamily="34" charset="0"/>
            </a:endParaRPr>
          </a:p>
        </p:txBody>
      </p:sp>
      <p:sp>
        <p:nvSpPr>
          <p:cNvPr id="77" name="object 23">
            <a:extLst>
              <a:ext uri="{FF2B5EF4-FFF2-40B4-BE49-F238E27FC236}">
                <a16:creationId xmlns:a16="http://schemas.microsoft.com/office/drawing/2014/main" id="{1EAA6A41-1711-654F-8425-88A69FB6E76E}"/>
              </a:ext>
            </a:extLst>
          </p:cNvPr>
          <p:cNvSpPr txBox="1"/>
          <p:nvPr/>
        </p:nvSpPr>
        <p:spPr>
          <a:xfrm>
            <a:off x="2343632" y="4709110"/>
            <a:ext cx="220703" cy="120546"/>
          </a:xfrm>
          <a:prstGeom prst="rect">
            <a:avLst/>
          </a:prstGeom>
        </p:spPr>
        <p:txBody>
          <a:bodyPr vert="horz" wrap="square" lIns="0" tIns="12700" rIns="0" bIns="0" rtlCol="0">
            <a:spAutoFit/>
          </a:bodyPr>
          <a:lstStyle/>
          <a:p>
            <a:pPr marL="12700">
              <a:lnSpc>
                <a:spcPct val="100000"/>
              </a:lnSpc>
              <a:spcBef>
                <a:spcPts val="100"/>
              </a:spcBef>
            </a:pPr>
            <a:r>
              <a:rPr sz="700" spc="5" dirty="0">
                <a:solidFill>
                  <a:srgbClr val="231F20"/>
                </a:solidFill>
                <a:latin typeface="Arial" panose="020B0604020202020204" pitchFamily="34" charset="0"/>
                <a:cs typeface="Arial" panose="020B0604020202020204" pitchFamily="34" charset="0"/>
              </a:rPr>
              <a:t>2020</a:t>
            </a:r>
            <a:endParaRPr sz="700" dirty="0">
              <a:latin typeface="Arial" panose="020B0604020202020204" pitchFamily="34" charset="0"/>
              <a:cs typeface="Arial" panose="020B0604020202020204" pitchFamily="34" charset="0"/>
            </a:endParaRPr>
          </a:p>
        </p:txBody>
      </p:sp>
      <p:sp>
        <p:nvSpPr>
          <p:cNvPr id="79" name="object 8">
            <a:extLst>
              <a:ext uri="{FF2B5EF4-FFF2-40B4-BE49-F238E27FC236}">
                <a16:creationId xmlns:a16="http://schemas.microsoft.com/office/drawing/2014/main" id="{6C163A1D-CDD7-7E4C-9B52-F597C0B1CDB7}"/>
              </a:ext>
            </a:extLst>
          </p:cNvPr>
          <p:cNvSpPr txBox="1"/>
          <p:nvPr/>
        </p:nvSpPr>
        <p:spPr>
          <a:xfrm>
            <a:off x="2977580" y="3034016"/>
            <a:ext cx="2290335" cy="439223"/>
          </a:xfrm>
          <a:prstGeom prst="rect">
            <a:avLst/>
          </a:prstGeom>
        </p:spPr>
        <p:txBody>
          <a:bodyPr vert="horz" wrap="square" lIns="0" tIns="38100" rIns="0" bIns="0" rtlCol="0">
            <a:spAutoFit/>
          </a:bodyPr>
          <a:lstStyle/>
          <a:p>
            <a:pPr marL="12700" marR="5080">
              <a:lnSpc>
                <a:spcPts val="1500"/>
              </a:lnSpc>
              <a:spcBef>
                <a:spcPts val="300"/>
              </a:spcBef>
            </a:pPr>
            <a:r>
              <a:rPr lang="uk-UA" sz="1200" dirty="0">
                <a:solidFill>
                  <a:srgbClr val="231F20"/>
                </a:solidFill>
                <a:latin typeface="Roboto"/>
                <a:cs typeface="Roboto"/>
              </a:rPr>
              <a:t>Індекс економічної свободи </a:t>
            </a:r>
          </a:p>
          <a:p>
            <a:pPr marL="12700" marR="5080">
              <a:lnSpc>
                <a:spcPts val="1500"/>
              </a:lnSpc>
              <a:spcBef>
                <a:spcPts val="300"/>
              </a:spcBef>
            </a:pPr>
            <a:r>
              <a:rPr lang="uk-UA" sz="800" spc="-5" dirty="0">
                <a:solidFill>
                  <a:srgbClr val="231F20"/>
                </a:solidFill>
                <a:latin typeface="Roboto"/>
                <a:cs typeface="Roboto"/>
              </a:rPr>
              <a:t>Фонд </a:t>
            </a:r>
            <a:r>
              <a:rPr sz="800" spc="-5" dirty="0">
                <a:solidFill>
                  <a:srgbClr val="231F20"/>
                </a:solidFill>
                <a:latin typeface="Roboto"/>
                <a:cs typeface="Roboto"/>
              </a:rPr>
              <a:t>Heritage</a:t>
            </a:r>
            <a:r>
              <a:rPr sz="800" spc="-10" dirty="0">
                <a:solidFill>
                  <a:srgbClr val="231F20"/>
                </a:solidFill>
                <a:latin typeface="Roboto"/>
                <a:cs typeface="Roboto"/>
              </a:rPr>
              <a:t> </a:t>
            </a:r>
            <a:r>
              <a:rPr sz="800" spc="-5" dirty="0">
                <a:solidFill>
                  <a:srgbClr val="231F20"/>
                </a:solidFill>
                <a:latin typeface="Roboto"/>
                <a:cs typeface="Roboto"/>
              </a:rPr>
              <a:t>Foundation</a:t>
            </a:r>
            <a:endParaRPr sz="1200" dirty="0">
              <a:latin typeface="Roboto"/>
              <a:cs typeface="Roboto"/>
            </a:endParaRPr>
          </a:p>
        </p:txBody>
      </p:sp>
      <p:sp>
        <p:nvSpPr>
          <p:cNvPr id="94" name="object 29">
            <a:extLst>
              <a:ext uri="{FF2B5EF4-FFF2-40B4-BE49-F238E27FC236}">
                <a16:creationId xmlns:a16="http://schemas.microsoft.com/office/drawing/2014/main" id="{4E818AE9-8FD4-C448-A2E1-D731B606AAAF}"/>
              </a:ext>
            </a:extLst>
          </p:cNvPr>
          <p:cNvSpPr txBox="1"/>
          <p:nvPr/>
        </p:nvSpPr>
        <p:spPr>
          <a:xfrm>
            <a:off x="3746765" y="4685042"/>
            <a:ext cx="215784" cy="122528"/>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2017</a:t>
            </a:r>
            <a:endParaRPr sz="700" dirty="0">
              <a:latin typeface="Arial" panose="020B0604020202020204" pitchFamily="34" charset="0"/>
              <a:cs typeface="Arial" panose="020B0604020202020204" pitchFamily="34" charset="0"/>
            </a:endParaRPr>
          </a:p>
        </p:txBody>
      </p:sp>
      <p:sp>
        <p:nvSpPr>
          <p:cNvPr id="95" name="object 30">
            <a:extLst>
              <a:ext uri="{FF2B5EF4-FFF2-40B4-BE49-F238E27FC236}">
                <a16:creationId xmlns:a16="http://schemas.microsoft.com/office/drawing/2014/main" id="{5B3DEE6C-20A2-6B48-AFC1-298FF87A38CA}"/>
              </a:ext>
            </a:extLst>
          </p:cNvPr>
          <p:cNvSpPr txBox="1"/>
          <p:nvPr/>
        </p:nvSpPr>
        <p:spPr>
          <a:xfrm>
            <a:off x="2932456" y="4685042"/>
            <a:ext cx="215784" cy="122528"/>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2015</a:t>
            </a:r>
            <a:endParaRPr sz="700" dirty="0">
              <a:latin typeface="Arial" panose="020B0604020202020204" pitchFamily="34" charset="0"/>
              <a:cs typeface="Arial" panose="020B0604020202020204" pitchFamily="34" charset="0"/>
            </a:endParaRPr>
          </a:p>
        </p:txBody>
      </p:sp>
      <p:sp>
        <p:nvSpPr>
          <p:cNvPr id="101" name="object 36">
            <a:extLst>
              <a:ext uri="{FF2B5EF4-FFF2-40B4-BE49-F238E27FC236}">
                <a16:creationId xmlns:a16="http://schemas.microsoft.com/office/drawing/2014/main" id="{6D237081-A855-DC47-ACA9-4C4F998AFFDF}"/>
              </a:ext>
            </a:extLst>
          </p:cNvPr>
          <p:cNvSpPr txBox="1"/>
          <p:nvPr/>
        </p:nvSpPr>
        <p:spPr>
          <a:xfrm>
            <a:off x="4147858" y="4685042"/>
            <a:ext cx="215784" cy="122528"/>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2018</a:t>
            </a:r>
            <a:endParaRPr sz="700" dirty="0">
              <a:latin typeface="Arial" panose="020B0604020202020204" pitchFamily="34" charset="0"/>
              <a:cs typeface="Arial" panose="020B0604020202020204" pitchFamily="34" charset="0"/>
            </a:endParaRPr>
          </a:p>
        </p:txBody>
      </p:sp>
      <p:sp>
        <p:nvSpPr>
          <p:cNvPr id="102" name="object 37">
            <a:extLst>
              <a:ext uri="{FF2B5EF4-FFF2-40B4-BE49-F238E27FC236}">
                <a16:creationId xmlns:a16="http://schemas.microsoft.com/office/drawing/2014/main" id="{810ABA2E-3F85-094A-A505-B1FF6AC277B7}"/>
              </a:ext>
            </a:extLst>
          </p:cNvPr>
          <p:cNvSpPr txBox="1"/>
          <p:nvPr/>
        </p:nvSpPr>
        <p:spPr>
          <a:xfrm>
            <a:off x="3333549" y="4685042"/>
            <a:ext cx="215784" cy="122528"/>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2016</a:t>
            </a:r>
            <a:endParaRPr sz="700" dirty="0">
              <a:latin typeface="Arial" panose="020B0604020202020204" pitchFamily="34" charset="0"/>
              <a:cs typeface="Arial" panose="020B0604020202020204" pitchFamily="34" charset="0"/>
            </a:endParaRPr>
          </a:p>
        </p:txBody>
      </p:sp>
      <p:sp>
        <p:nvSpPr>
          <p:cNvPr id="103" name="object 38">
            <a:extLst>
              <a:ext uri="{FF2B5EF4-FFF2-40B4-BE49-F238E27FC236}">
                <a16:creationId xmlns:a16="http://schemas.microsoft.com/office/drawing/2014/main" id="{56314A5A-41F6-C74B-BC33-70B4646D1C28}"/>
              </a:ext>
            </a:extLst>
          </p:cNvPr>
          <p:cNvSpPr txBox="1"/>
          <p:nvPr/>
        </p:nvSpPr>
        <p:spPr>
          <a:xfrm>
            <a:off x="4548951" y="4685042"/>
            <a:ext cx="215784" cy="122528"/>
          </a:xfrm>
          <a:prstGeom prst="rect">
            <a:avLst/>
          </a:prstGeom>
        </p:spPr>
        <p:txBody>
          <a:bodyPr vert="horz" wrap="square" lIns="0" tIns="12700" rIns="0" bIns="0" rtlCol="0">
            <a:spAutoFit/>
          </a:bodyPr>
          <a:lstStyle/>
          <a:p>
            <a:pPr marL="12700">
              <a:lnSpc>
                <a:spcPct val="100000"/>
              </a:lnSpc>
              <a:spcBef>
                <a:spcPts val="100"/>
              </a:spcBef>
            </a:pPr>
            <a:r>
              <a:rPr sz="700" dirty="0">
                <a:solidFill>
                  <a:srgbClr val="231F20"/>
                </a:solidFill>
                <a:latin typeface="Arial" panose="020B0604020202020204" pitchFamily="34" charset="0"/>
                <a:cs typeface="Arial" panose="020B0604020202020204" pitchFamily="34" charset="0"/>
              </a:rPr>
              <a:t>2019</a:t>
            </a:r>
            <a:endParaRPr sz="700" dirty="0">
              <a:latin typeface="Arial" panose="020B0604020202020204" pitchFamily="34" charset="0"/>
              <a:cs typeface="Arial" panose="020B0604020202020204" pitchFamily="34" charset="0"/>
            </a:endParaRPr>
          </a:p>
        </p:txBody>
      </p:sp>
      <p:sp>
        <p:nvSpPr>
          <p:cNvPr id="104" name="object 39">
            <a:extLst>
              <a:ext uri="{FF2B5EF4-FFF2-40B4-BE49-F238E27FC236}">
                <a16:creationId xmlns:a16="http://schemas.microsoft.com/office/drawing/2014/main" id="{BA5BE9A1-6661-5843-B764-F89E7A17D4F5}"/>
              </a:ext>
            </a:extLst>
          </p:cNvPr>
          <p:cNvSpPr txBox="1"/>
          <p:nvPr/>
        </p:nvSpPr>
        <p:spPr>
          <a:xfrm>
            <a:off x="4948800" y="4685042"/>
            <a:ext cx="217942" cy="122528"/>
          </a:xfrm>
          <a:prstGeom prst="rect">
            <a:avLst/>
          </a:prstGeom>
        </p:spPr>
        <p:txBody>
          <a:bodyPr vert="horz" wrap="square" lIns="0" tIns="12700" rIns="0" bIns="0" rtlCol="0">
            <a:spAutoFit/>
          </a:bodyPr>
          <a:lstStyle/>
          <a:p>
            <a:pPr marL="12700">
              <a:lnSpc>
                <a:spcPct val="100000"/>
              </a:lnSpc>
              <a:spcBef>
                <a:spcPts val="100"/>
              </a:spcBef>
            </a:pPr>
            <a:r>
              <a:rPr sz="700" spc="5" dirty="0">
                <a:solidFill>
                  <a:srgbClr val="231F20"/>
                </a:solidFill>
                <a:latin typeface="Arial" panose="020B0604020202020204" pitchFamily="34" charset="0"/>
                <a:cs typeface="Arial" panose="020B0604020202020204" pitchFamily="34" charset="0"/>
              </a:rPr>
              <a:t>2020</a:t>
            </a:r>
            <a:endParaRPr sz="700" dirty="0">
              <a:latin typeface="Arial" panose="020B0604020202020204" pitchFamily="34" charset="0"/>
              <a:cs typeface="Arial" panose="020B0604020202020204" pitchFamily="34" charset="0"/>
            </a:endParaRPr>
          </a:p>
        </p:txBody>
      </p:sp>
      <p:grpSp>
        <p:nvGrpSpPr>
          <p:cNvPr id="13" name="Группа 12">
            <a:extLst>
              <a:ext uri="{FF2B5EF4-FFF2-40B4-BE49-F238E27FC236}">
                <a16:creationId xmlns:a16="http://schemas.microsoft.com/office/drawing/2014/main" id="{8C57141E-15E2-4FB0-8167-C54E6B056EE9}"/>
              </a:ext>
            </a:extLst>
          </p:cNvPr>
          <p:cNvGrpSpPr/>
          <p:nvPr/>
        </p:nvGrpSpPr>
        <p:grpSpPr>
          <a:xfrm>
            <a:off x="186117" y="1709736"/>
            <a:ext cx="5599911" cy="998993"/>
            <a:chOff x="489686" y="1892447"/>
            <a:chExt cx="4595732" cy="998993"/>
          </a:xfrm>
        </p:grpSpPr>
        <p:sp>
          <p:nvSpPr>
            <p:cNvPr id="6" name="object 20">
              <a:extLst>
                <a:ext uri="{FF2B5EF4-FFF2-40B4-BE49-F238E27FC236}">
                  <a16:creationId xmlns:a16="http://schemas.microsoft.com/office/drawing/2014/main" id="{80DB055A-B0CB-ED48-BA8D-00ACD9F6006D}"/>
                </a:ext>
              </a:extLst>
            </p:cNvPr>
            <p:cNvSpPr txBox="1"/>
            <p:nvPr/>
          </p:nvSpPr>
          <p:spPr>
            <a:xfrm>
              <a:off x="986853" y="1892447"/>
              <a:ext cx="1581455" cy="321242"/>
            </a:xfrm>
            <a:prstGeom prst="rect">
              <a:avLst/>
            </a:prstGeom>
          </p:spPr>
          <p:txBody>
            <a:bodyPr vert="horz" wrap="square" lIns="0" tIns="74295" rIns="0" bIns="0" rtlCol="0">
              <a:spAutoFit/>
            </a:bodyPr>
            <a:lstStyle/>
            <a:p>
              <a:pPr marL="12700" algn="r">
                <a:lnSpc>
                  <a:spcPct val="100000"/>
                </a:lnSpc>
                <a:spcBef>
                  <a:spcPts val="585"/>
                </a:spcBef>
              </a:pPr>
              <a:r>
                <a:rPr lang="uk-UA" sz="1600" b="1" spc="-5" dirty="0">
                  <a:solidFill>
                    <a:srgbClr val="FBD501"/>
                  </a:solidFill>
                  <a:latin typeface="Arial" panose="020B0604020202020204" pitchFamily="34" charset="0"/>
                  <a:cs typeface="Arial" panose="020B0604020202020204" pitchFamily="34" charset="0"/>
                </a:rPr>
                <a:t>ВНП</a:t>
              </a:r>
              <a:endParaRPr sz="1600" b="1" dirty="0">
                <a:solidFill>
                  <a:srgbClr val="FBD501"/>
                </a:solidFill>
                <a:latin typeface="Arial" panose="020B0604020202020204" pitchFamily="34" charset="0"/>
                <a:cs typeface="Arial" panose="020B0604020202020204" pitchFamily="34" charset="0"/>
              </a:endParaRPr>
            </a:p>
          </p:txBody>
        </p:sp>
        <p:sp>
          <p:nvSpPr>
            <p:cNvPr id="8" name="object 15">
              <a:extLst>
                <a:ext uri="{FF2B5EF4-FFF2-40B4-BE49-F238E27FC236}">
                  <a16:creationId xmlns:a16="http://schemas.microsoft.com/office/drawing/2014/main" id="{D88A1884-8261-1749-BC5F-F5746880E005}"/>
                </a:ext>
              </a:extLst>
            </p:cNvPr>
            <p:cNvSpPr txBox="1"/>
            <p:nvPr/>
          </p:nvSpPr>
          <p:spPr>
            <a:xfrm>
              <a:off x="506396" y="2233306"/>
              <a:ext cx="2041990" cy="289822"/>
            </a:xfrm>
            <a:prstGeom prst="rect">
              <a:avLst/>
            </a:prstGeom>
          </p:spPr>
          <p:txBody>
            <a:bodyPr vert="horz" wrap="square" lIns="0" tIns="58419" rIns="0" bIns="0" rtlCol="0">
              <a:spAutoFit/>
            </a:bodyPr>
            <a:lstStyle/>
            <a:p>
              <a:pPr marL="12700" marR="5080" algn="r">
                <a:lnSpc>
                  <a:spcPts val="1800"/>
                </a:lnSpc>
              </a:pPr>
              <a:r>
                <a:rPr lang="uk-UA" sz="1600" b="1" spc="10" dirty="0">
                  <a:solidFill>
                    <a:srgbClr val="FBD501"/>
                  </a:solidFill>
                  <a:latin typeface="Arial" panose="020B0604020202020204" pitchFamily="34" charset="0"/>
                  <a:cs typeface="Arial" panose="020B0604020202020204" pitchFamily="34" charset="0"/>
                </a:rPr>
                <a:t>Реальний приріст ВНП </a:t>
              </a:r>
              <a:endParaRPr sz="1600" b="1" dirty="0">
                <a:solidFill>
                  <a:srgbClr val="FBD501"/>
                </a:solidFill>
                <a:latin typeface="Arial" panose="020B0604020202020204" pitchFamily="34" charset="0"/>
                <a:cs typeface="Arial" panose="020B0604020202020204" pitchFamily="34" charset="0"/>
              </a:endParaRPr>
            </a:p>
          </p:txBody>
        </p:sp>
        <p:sp>
          <p:nvSpPr>
            <p:cNvPr id="26" name="object 14">
              <a:extLst>
                <a:ext uri="{FF2B5EF4-FFF2-40B4-BE49-F238E27FC236}">
                  <a16:creationId xmlns:a16="http://schemas.microsoft.com/office/drawing/2014/main" id="{2A63C834-FDC9-CA42-ABD1-0D400DE9AB0E}"/>
                </a:ext>
              </a:extLst>
            </p:cNvPr>
            <p:cNvSpPr txBox="1"/>
            <p:nvPr/>
          </p:nvSpPr>
          <p:spPr>
            <a:xfrm>
              <a:off x="489686" y="2586402"/>
              <a:ext cx="2078623" cy="285335"/>
            </a:xfrm>
            <a:prstGeom prst="rect">
              <a:avLst/>
            </a:prstGeom>
          </p:spPr>
          <p:txBody>
            <a:bodyPr vert="horz" wrap="square" lIns="0" tIns="38735" rIns="0" bIns="0" rtlCol="0">
              <a:spAutoFit/>
            </a:bodyPr>
            <a:lstStyle/>
            <a:p>
              <a:pPr marL="12700" algn="r">
                <a:lnSpc>
                  <a:spcPct val="100000"/>
                </a:lnSpc>
                <a:spcBef>
                  <a:spcPts val="305"/>
                </a:spcBef>
              </a:pPr>
              <a:r>
                <a:rPr lang="uk-UA" sz="1600" b="1" spc="-10" dirty="0">
                  <a:solidFill>
                    <a:srgbClr val="FBD501"/>
                  </a:solidFill>
                  <a:latin typeface="Arial" panose="020B0604020202020204" pitchFamily="34" charset="0"/>
                  <a:cs typeface="Arial" panose="020B0604020202020204" pitchFamily="34" charset="0"/>
                </a:rPr>
                <a:t>Ключова ставка</a:t>
              </a:r>
              <a:endParaRPr sz="1600" b="1" dirty="0">
                <a:solidFill>
                  <a:srgbClr val="FBD501"/>
                </a:solidFill>
                <a:latin typeface="Arial" panose="020B0604020202020204" pitchFamily="34" charset="0"/>
                <a:cs typeface="Arial" panose="020B0604020202020204" pitchFamily="34" charset="0"/>
              </a:endParaRPr>
            </a:p>
          </p:txBody>
        </p:sp>
        <p:sp>
          <p:nvSpPr>
            <p:cNvPr id="83" name="TextBox 82">
              <a:extLst>
                <a:ext uri="{FF2B5EF4-FFF2-40B4-BE49-F238E27FC236}">
                  <a16:creationId xmlns:a16="http://schemas.microsoft.com/office/drawing/2014/main" id="{DBDA3D85-5711-4E60-B2CF-1DFF05802A34}"/>
                </a:ext>
              </a:extLst>
            </p:cNvPr>
            <p:cNvSpPr txBox="1"/>
            <p:nvPr/>
          </p:nvSpPr>
          <p:spPr>
            <a:xfrm>
              <a:off x="2752639" y="1937141"/>
              <a:ext cx="1363707" cy="307777"/>
            </a:xfrm>
            <a:prstGeom prst="rect">
              <a:avLst/>
            </a:prstGeom>
            <a:noFill/>
          </p:spPr>
          <p:txBody>
            <a:bodyPr wrap="square">
              <a:spAutoFit/>
            </a:bodyPr>
            <a:lstStyle/>
            <a:p>
              <a:r>
                <a:rPr lang="en-US" dirty="0">
                  <a:latin typeface="Arial Black" panose="020B0A04020102020204" pitchFamily="34" charset="0"/>
                </a:rPr>
                <a:t>$172 </a:t>
              </a:r>
              <a:r>
                <a:rPr lang="uk-UA" dirty="0">
                  <a:latin typeface="Arial Black" panose="020B0A04020102020204" pitchFamily="34" charset="0"/>
                </a:rPr>
                <a:t>млрд.</a:t>
              </a:r>
              <a:r>
                <a:rPr lang="en-US" dirty="0">
                  <a:latin typeface="Arial Black" panose="020B0A04020102020204" pitchFamily="34" charset="0"/>
                </a:rPr>
                <a:t> </a:t>
              </a:r>
              <a:endParaRPr lang="uk-UA" dirty="0">
                <a:latin typeface="Arial Black" panose="020B0A04020102020204" pitchFamily="34" charset="0"/>
              </a:endParaRPr>
            </a:p>
          </p:txBody>
        </p:sp>
        <p:sp>
          <p:nvSpPr>
            <p:cNvPr id="84" name="TextBox 83">
              <a:extLst>
                <a:ext uri="{FF2B5EF4-FFF2-40B4-BE49-F238E27FC236}">
                  <a16:creationId xmlns:a16="http://schemas.microsoft.com/office/drawing/2014/main" id="{355DF8F5-6B26-472A-A981-BED119222F2E}"/>
                </a:ext>
              </a:extLst>
            </p:cNvPr>
            <p:cNvSpPr txBox="1"/>
            <p:nvPr/>
          </p:nvSpPr>
          <p:spPr>
            <a:xfrm>
              <a:off x="3864564" y="1944019"/>
              <a:ext cx="1214027" cy="268728"/>
            </a:xfrm>
            <a:prstGeom prst="rect">
              <a:avLst/>
            </a:prstGeom>
            <a:noFill/>
          </p:spPr>
          <p:txBody>
            <a:bodyPr wrap="square">
              <a:spAutoFit/>
            </a:bodyPr>
            <a:lstStyle/>
            <a:p>
              <a:pPr marL="17145" marR="5080">
                <a:lnSpc>
                  <a:spcPts val="1500"/>
                </a:lnSpc>
                <a:spcBef>
                  <a:spcPts val="450"/>
                </a:spcBef>
              </a:pPr>
              <a:r>
                <a:rPr lang="uk-UA" sz="1100" i="1" spc="10" dirty="0">
                  <a:solidFill>
                    <a:srgbClr val="231F20"/>
                  </a:solidFill>
                  <a:latin typeface="Arial" panose="020B0604020202020204" pitchFamily="34" charset="0"/>
                  <a:cs typeface="Arial" panose="020B0604020202020204" pitchFamily="34" charset="0"/>
                </a:rPr>
                <a:t>(Прогноз 202</a:t>
              </a:r>
              <a:r>
                <a:rPr lang="en-US" sz="1100" i="1" spc="10" dirty="0">
                  <a:solidFill>
                    <a:srgbClr val="231F20"/>
                  </a:solidFill>
                  <a:latin typeface="Arial" panose="020B0604020202020204" pitchFamily="34" charset="0"/>
                  <a:cs typeface="Arial" panose="020B0604020202020204" pitchFamily="34" charset="0"/>
                </a:rPr>
                <a:t>1</a:t>
              </a:r>
              <a:r>
                <a:rPr lang="uk-UA" sz="1100" i="1" spc="10" dirty="0">
                  <a:solidFill>
                    <a:srgbClr val="231F20"/>
                  </a:solidFill>
                  <a:latin typeface="Arial" panose="020B0604020202020204" pitchFamily="34" charset="0"/>
                  <a:cs typeface="Arial" panose="020B0604020202020204" pitchFamily="34" charset="0"/>
                </a:rPr>
                <a:t>)</a:t>
              </a:r>
              <a:endParaRPr lang="uk-UA" sz="1100" i="1" dirty="0">
                <a:latin typeface="Arial" panose="020B0604020202020204" pitchFamily="34" charset="0"/>
                <a:cs typeface="Arial" panose="020B0604020202020204" pitchFamily="34" charset="0"/>
              </a:endParaRPr>
            </a:p>
          </p:txBody>
        </p:sp>
        <p:sp>
          <p:nvSpPr>
            <p:cNvPr id="85" name="TextBox 84">
              <a:extLst>
                <a:ext uri="{FF2B5EF4-FFF2-40B4-BE49-F238E27FC236}">
                  <a16:creationId xmlns:a16="http://schemas.microsoft.com/office/drawing/2014/main" id="{300DA043-43C2-4149-A415-DB64438F65B8}"/>
                </a:ext>
              </a:extLst>
            </p:cNvPr>
            <p:cNvSpPr txBox="1"/>
            <p:nvPr/>
          </p:nvSpPr>
          <p:spPr>
            <a:xfrm>
              <a:off x="2802751" y="2278586"/>
              <a:ext cx="1096129" cy="307777"/>
            </a:xfrm>
            <a:prstGeom prst="rect">
              <a:avLst/>
            </a:prstGeom>
            <a:noFill/>
          </p:spPr>
          <p:txBody>
            <a:bodyPr wrap="square">
              <a:spAutoFit/>
            </a:bodyPr>
            <a:lstStyle/>
            <a:p>
              <a:r>
                <a:rPr lang="en-US" dirty="0">
                  <a:latin typeface="Arial Black" panose="020B0A04020102020204" pitchFamily="34" charset="0"/>
                </a:rPr>
                <a:t>4,1%</a:t>
              </a:r>
              <a:endParaRPr lang="uk-UA" dirty="0">
                <a:latin typeface="Arial Black" panose="020B0A04020102020204" pitchFamily="34" charset="0"/>
              </a:endParaRPr>
            </a:p>
          </p:txBody>
        </p:sp>
        <p:sp>
          <p:nvSpPr>
            <p:cNvPr id="87" name="TextBox 86">
              <a:extLst>
                <a:ext uri="{FF2B5EF4-FFF2-40B4-BE49-F238E27FC236}">
                  <a16:creationId xmlns:a16="http://schemas.microsoft.com/office/drawing/2014/main" id="{44916547-1C93-4704-852C-F8853C2149DC}"/>
                </a:ext>
              </a:extLst>
            </p:cNvPr>
            <p:cNvSpPr txBox="1"/>
            <p:nvPr/>
          </p:nvSpPr>
          <p:spPr>
            <a:xfrm>
              <a:off x="3858927" y="2275201"/>
              <a:ext cx="1226491" cy="268728"/>
            </a:xfrm>
            <a:prstGeom prst="rect">
              <a:avLst/>
            </a:prstGeom>
            <a:noFill/>
          </p:spPr>
          <p:txBody>
            <a:bodyPr wrap="square">
              <a:spAutoFit/>
            </a:bodyPr>
            <a:lstStyle/>
            <a:p>
              <a:pPr marL="17145" marR="5080">
                <a:lnSpc>
                  <a:spcPts val="1500"/>
                </a:lnSpc>
                <a:spcBef>
                  <a:spcPts val="450"/>
                </a:spcBef>
              </a:pPr>
              <a:r>
                <a:rPr lang="uk-UA" sz="1100" i="1" spc="10" dirty="0">
                  <a:solidFill>
                    <a:srgbClr val="231F20"/>
                  </a:solidFill>
                  <a:latin typeface="Arial" panose="020B0604020202020204" pitchFamily="34" charset="0"/>
                  <a:cs typeface="Arial" panose="020B0604020202020204" pitchFamily="34" charset="0"/>
                </a:rPr>
                <a:t>(Прогноз 202</a:t>
              </a:r>
              <a:r>
                <a:rPr lang="en-US" sz="1100" i="1" spc="10" dirty="0">
                  <a:solidFill>
                    <a:srgbClr val="231F20"/>
                  </a:solidFill>
                  <a:latin typeface="Arial" panose="020B0604020202020204" pitchFamily="34" charset="0"/>
                  <a:cs typeface="Arial" panose="020B0604020202020204" pitchFamily="34" charset="0"/>
                </a:rPr>
                <a:t>1</a:t>
              </a:r>
              <a:r>
                <a:rPr lang="uk-UA" sz="1100" i="1" spc="10" dirty="0">
                  <a:solidFill>
                    <a:srgbClr val="231F20"/>
                  </a:solidFill>
                  <a:latin typeface="Arial" panose="020B0604020202020204" pitchFamily="34" charset="0"/>
                  <a:cs typeface="Arial" panose="020B0604020202020204" pitchFamily="34" charset="0"/>
                </a:rPr>
                <a:t>)</a:t>
              </a:r>
              <a:endParaRPr lang="uk-UA" sz="1100" i="1" dirty="0">
                <a:latin typeface="Arial" panose="020B0604020202020204" pitchFamily="34" charset="0"/>
                <a:cs typeface="Arial" panose="020B0604020202020204" pitchFamily="34" charset="0"/>
              </a:endParaRPr>
            </a:p>
          </p:txBody>
        </p:sp>
        <p:sp>
          <p:nvSpPr>
            <p:cNvPr id="88" name="TextBox 87">
              <a:extLst>
                <a:ext uri="{FF2B5EF4-FFF2-40B4-BE49-F238E27FC236}">
                  <a16:creationId xmlns:a16="http://schemas.microsoft.com/office/drawing/2014/main" id="{D6304C0E-04F4-48F5-B59C-E253FEF6EAA6}"/>
                </a:ext>
              </a:extLst>
            </p:cNvPr>
            <p:cNvSpPr txBox="1"/>
            <p:nvPr/>
          </p:nvSpPr>
          <p:spPr>
            <a:xfrm>
              <a:off x="2794590" y="2579432"/>
              <a:ext cx="1238712" cy="307777"/>
            </a:xfrm>
            <a:prstGeom prst="rect">
              <a:avLst/>
            </a:prstGeom>
            <a:noFill/>
          </p:spPr>
          <p:txBody>
            <a:bodyPr wrap="square">
              <a:spAutoFit/>
            </a:bodyPr>
            <a:lstStyle/>
            <a:p>
              <a:r>
                <a:rPr lang="en-US" dirty="0">
                  <a:latin typeface="Arial Black" panose="020B0A04020102020204" pitchFamily="34" charset="0"/>
                </a:rPr>
                <a:t>8%</a:t>
              </a:r>
              <a:endParaRPr lang="uk-UA" dirty="0">
                <a:latin typeface="Arial Black" panose="020B0A04020102020204" pitchFamily="34" charset="0"/>
              </a:endParaRPr>
            </a:p>
          </p:txBody>
        </p:sp>
        <p:sp>
          <p:nvSpPr>
            <p:cNvPr id="89" name="TextBox 88">
              <a:extLst>
                <a:ext uri="{FF2B5EF4-FFF2-40B4-BE49-F238E27FC236}">
                  <a16:creationId xmlns:a16="http://schemas.microsoft.com/office/drawing/2014/main" id="{14C36B45-7DC2-4F0C-8A82-DF6D1D50B472}"/>
                </a:ext>
              </a:extLst>
            </p:cNvPr>
            <p:cNvSpPr txBox="1"/>
            <p:nvPr/>
          </p:nvSpPr>
          <p:spPr>
            <a:xfrm>
              <a:off x="3844077" y="2622712"/>
              <a:ext cx="1068009" cy="268728"/>
            </a:xfrm>
            <a:prstGeom prst="rect">
              <a:avLst/>
            </a:prstGeom>
            <a:noFill/>
          </p:spPr>
          <p:txBody>
            <a:bodyPr wrap="square">
              <a:spAutoFit/>
            </a:bodyPr>
            <a:lstStyle/>
            <a:p>
              <a:pPr marL="17145" marR="5080">
                <a:lnSpc>
                  <a:spcPts val="1500"/>
                </a:lnSpc>
                <a:spcBef>
                  <a:spcPts val="450"/>
                </a:spcBef>
              </a:pPr>
              <a:r>
                <a:rPr lang="uk-UA" sz="1100" i="1" spc="10" dirty="0">
                  <a:solidFill>
                    <a:srgbClr val="231F20"/>
                  </a:solidFill>
                  <a:latin typeface="Arial" panose="020B0604020202020204" pitchFamily="34" charset="0"/>
                  <a:cs typeface="Arial" panose="020B0604020202020204" pitchFamily="34" charset="0"/>
                </a:rPr>
                <a:t>(</a:t>
              </a:r>
              <a:r>
                <a:rPr lang="en-US" sz="1100" i="1" spc="5" dirty="0">
                  <a:solidFill>
                    <a:srgbClr val="231F20"/>
                  </a:solidFill>
                  <a:latin typeface="Arial" panose="020B0604020202020204" pitchFamily="34" charset="0"/>
                  <a:cs typeface="Arial" panose="020B0604020202020204" pitchFamily="34" charset="0"/>
                </a:rPr>
                <a:t>22</a:t>
              </a:r>
              <a:r>
                <a:rPr lang="uk-UA" sz="1100" i="1" spc="5" dirty="0">
                  <a:solidFill>
                    <a:srgbClr val="231F20"/>
                  </a:solidFill>
                  <a:latin typeface="Arial" panose="020B0604020202020204" pitchFamily="34" charset="0"/>
                  <a:cs typeface="Arial" panose="020B0604020202020204" pitchFamily="34" charset="0"/>
                </a:rPr>
                <a:t>.0</a:t>
              </a:r>
              <a:r>
                <a:rPr lang="en-US" sz="1100" i="1" spc="5" dirty="0">
                  <a:solidFill>
                    <a:srgbClr val="231F20"/>
                  </a:solidFill>
                  <a:latin typeface="Arial" panose="020B0604020202020204" pitchFamily="34" charset="0"/>
                  <a:cs typeface="Arial" panose="020B0604020202020204" pitchFamily="34" charset="0"/>
                </a:rPr>
                <a:t>7</a:t>
              </a:r>
              <a:r>
                <a:rPr lang="uk-UA" sz="1100" i="1" spc="5" dirty="0">
                  <a:solidFill>
                    <a:srgbClr val="231F20"/>
                  </a:solidFill>
                  <a:latin typeface="Arial" panose="020B0604020202020204" pitchFamily="34" charset="0"/>
                  <a:cs typeface="Arial" panose="020B0604020202020204" pitchFamily="34" charset="0"/>
                </a:rPr>
                <a:t>.2021</a:t>
              </a:r>
              <a:r>
                <a:rPr lang="uk-UA" sz="1100" i="1" spc="10" dirty="0">
                  <a:solidFill>
                    <a:srgbClr val="231F20"/>
                  </a:solidFill>
                  <a:latin typeface="Arial" panose="020B0604020202020204" pitchFamily="34" charset="0"/>
                  <a:cs typeface="Arial" panose="020B0604020202020204" pitchFamily="34" charset="0"/>
                </a:rPr>
                <a:t>)</a:t>
              </a:r>
              <a:endParaRPr lang="uk-UA" sz="1100" i="1" dirty="0">
                <a:latin typeface="Arial" panose="020B0604020202020204" pitchFamily="34" charset="0"/>
                <a:cs typeface="Arial" panose="020B0604020202020204" pitchFamily="34" charset="0"/>
              </a:endParaRPr>
            </a:p>
          </p:txBody>
        </p:sp>
      </p:grpSp>
      <p:sp>
        <p:nvSpPr>
          <p:cNvPr id="108" name="object 3">
            <a:extLst>
              <a:ext uri="{FF2B5EF4-FFF2-40B4-BE49-F238E27FC236}">
                <a16:creationId xmlns:a16="http://schemas.microsoft.com/office/drawing/2014/main" id="{1D9701B2-136B-433F-AE19-A6EBC7E66D02}"/>
              </a:ext>
            </a:extLst>
          </p:cNvPr>
          <p:cNvSpPr txBox="1"/>
          <p:nvPr/>
        </p:nvSpPr>
        <p:spPr>
          <a:xfrm>
            <a:off x="6954771" y="746022"/>
            <a:ext cx="1581711" cy="446276"/>
          </a:xfrm>
          <a:prstGeom prst="rect">
            <a:avLst/>
          </a:prstGeom>
        </p:spPr>
        <p:txBody>
          <a:bodyPr vert="horz" wrap="square" lIns="0" tIns="15240" rIns="0" bIns="0" rtlCol="0">
            <a:spAutoFit/>
          </a:bodyPr>
          <a:lstStyle/>
          <a:p>
            <a:pPr marL="12700">
              <a:lnSpc>
                <a:spcPct val="100000"/>
              </a:lnSpc>
              <a:spcBef>
                <a:spcPts val="120"/>
              </a:spcBef>
            </a:pPr>
            <a:r>
              <a:rPr lang="uk-UA" sz="2800" spc="10">
                <a:solidFill>
                  <a:srgbClr val="1B77B6"/>
                </a:solidFill>
                <a:latin typeface="Arial Black" panose="020B0A04020102020204" pitchFamily="34" charset="0"/>
                <a:cs typeface="Arial" panose="020B0604020202020204" pitchFamily="34" charset="0"/>
              </a:rPr>
              <a:t>Україна</a:t>
            </a:r>
            <a:endParaRPr sz="2800" dirty="0">
              <a:solidFill>
                <a:srgbClr val="1B77B6"/>
              </a:solidFill>
              <a:latin typeface="Arial Black" panose="020B0A04020102020204" pitchFamily="34" charset="0"/>
              <a:cs typeface="Arial" panose="020B0604020202020204" pitchFamily="34" charset="0"/>
            </a:endParaRPr>
          </a:p>
        </p:txBody>
      </p:sp>
      <p:sp>
        <p:nvSpPr>
          <p:cNvPr id="112" name="object 5">
            <a:extLst>
              <a:ext uri="{FF2B5EF4-FFF2-40B4-BE49-F238E27FC236}">
                <a16:creationId xmlns:a16="http://schemas.microsoft.com/office/drawing/2014/main" id="{9C856C10-A28C-480B-A42A-706272262C54}"/>
              </a:ext>
            </a:extLst>
          </p:cNvPr>
          <p:cNvSpPr txBox="1"/>
          <p:nvPr/>
        </p:nvSpPr>
        <p:spPr>
          <a:xfrm>
            <a:off x="5828687" y="2845216"/>
            <a:ext cx="860225"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chemeClr val="bg1"/>
                </a:solidFill>
                <a:latin typeface="Arial" panose="020B0604020202020204" pitchFamily="34" charset="0"/>
              </a:rPr>
              <a:t>Kyiv</a:t>
            </a:r>
            <a:endParaRPr lang="en-US" sz="700" dirty="0">
              <a:solidFill>
                <a:schemeClr val="bg1"/>
              </a:solidFill>
              <a:latin typeface="Arial" panose="020B0604020202020204" pitchFamily="34" charset="0"/>
            </a:endParaRPr>
          </a:p>
        </p:txBody>
      </p:sp>
      <p:sp>
        <p:nvSpPr>
          <p:cNvPr id="113" name="object 5">
            <a:extLst>
              <a:ext uri="{FF2B5EF4-FFF2-40B4-BE49-F238E27FC236}">
                <a16:creationId xmlns:a16="http://schemas.microsoft.com/office/drawing/2014/main" id="{1B6C0922-4E9F-4BCF-A27B-4503DCF82491}"/>
              </a:ext>
            </a:extLst>
          </p:cNvPr>
          <p:cNvSpPr txBox="1"/>
          <p:nvPr/>
        </p:nvSpPr>
        <p:spPr>
          <a:xfrm>
            <a:off x="6720173" y="2845216"/>
            <a:ext cx="933669"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chemeClr val="bg1"/>
                </a:solidFill>
                <a:latin typeface="Arial" panose="020B0604020202020204" pitchFamily="34" charset="0"/>
              </a:rPr>
              <a:t>603 628 </a:t>
            </a:r>
            <a:r>
              <a:rPr lang="en-US" sz="1200" spc="-10" dirty="0">
                <a:solidFill>
                  <a:schemeClr val="bg1"/>
                </a:solidFill>
                <a:latin typeface="Arial" panose="020B0604020202020204" pitchFamily="34" charset="0"/>
                <a:cs typeface="Roboto"/>
              </a:rPr>
              <a:t>km</a:t>
            </a:r>
            <a:r>
              <a:rPr lang="en-US" sz="1100" spc="-15" baseline="30864" dirty="0">
                <a:solidFill>
                  <a:schemeClr val="bg1"/>
                </a:solidFill>
                <a:latin typeface="Arial" panose="020B0604020202020204" pitchFamily="34" charset="0"/>
                <a:cs typeface="Roboto"/>
              </a:rPr>
              <a:t>2</a:t>
            </a:r>
            <a:endParaRPr sz="1200" dirty="0">
              <a:solidFill>
                <a:schemeClr val="bg1"/>
              </a:solidFill>
              <a:latin typeface="Arial" panose="020B0604020202020204" pitchFamily="34" charset="0"/>
            </a:endParaRPr>
          </a:p>
        </p:txBody>
      </p:sp>
      <p:sp>
        <p:nvSpPr>
          <p:cNvPr id="114" name="object 5">
            <a:extLst>
              <a:ext uri="{FF2B5EF4-FFF2-40B4-BE49-F238E27FC236}">
                <a16:creationId xmlns:a16="http://schemas.microsoft.com/office/drawing/2014/main" id="{FE341167-F657-44CB-92CC-974606C7E587}"/>
              </a:ext>
            </a:extLst>
          </p:cNvPr>
          <p:cNvSpPr txBox="1"/>
          <p:nvPr/>
        </p:nvSpPr>
        <p:spPr>
          <a:xfrm>
            <a:off x="7922036" y="2845216"/>
            <a:ext cx="1155999"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chemeClr val="bg1"/>
                </a:solidFill>
                <a:latin typeface="Arial" panose="020B0604020202020204" pitchFamily="34" charset="0"/>
              </a:rPr>
              <a:t>42 mln </a:t>
            </a:r>
            <a:r>
              <a:rPr lang="en-US" sz="1000" i="1" dirty="0">
                <a:solidFill>
                  <a:schemeClr val="bg1"/>
                </a:solidFill>
                <a:latin typeface="Arial" panose="020B0604020202020204" pitchFamily="34" charset="0"/>
              </a:rPr>
              <a:t>(2020)</a:t>
            </a:r>
            <a:endParaRPr sz="1200" i="1" dirty="0">
              <a:solidFill>
                <a:schemeClr val="bg1"/>
              </a:solidFill>
              <a:latin typeface="Arial" panose="020B0604020202020204" pitchFamily="34" charset="0"/>
            </a:endParaRPr>
          </a:p>
        </p:txBody>
      </p:sp>
      <p:pic>
        <p:nvPicPr>
          <p:cNvPr id="115" name="Picture 6">
            <a:extLst>
              <a:ext uri="{FF2B5EF4-FFF2-40B4-BE49-F238E27FC236}">
                <a16:creationId xmlns:a16="http://schemas.microsoft.com/office/drawing/2014/main" id="{9838597F-529D-446C-A22D-46D99FA18F7D}"/>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123" name="object 5">
            <a:extLst>
              <a:ext uri="{FF2B5EF4-FFF2-40B4-BE49-F238E27FC236}">
                <a16:creationId xmlns:a16="http://schemas.microsoft.com/office/drawing/2014/main" id="{14134597-1629-4560-975C-0BCF7936A9F0}"/>
              </a:ext>
            </a:extLst>
          </p:cNvPr>
          <p:cNvSpPr txBox="1"/>
          <p:nvPr/>
        </p:nvSpPr>
        <p:spPr>
          <a:xfrm>
            <a:off x="5813662" y="2620920"/>
            <a:ext cx="860225" cy="197490"/>
          </a:xfrm>
          <a:prstGeom prst="rect">
            <a:avLst/>
          </a:prstGeom>
        </p:spPr>
        <p:txBody>
          <a:bodyPr vert="horz" wrap="square" lIns="0" tIns="12700" rIns="0" bIns="0" rtlCol="0">
            <a:spAutoFit/>
          </a:bodyPr>
          <a:lstStyle/>
          <a:p>
            <a:pPr marL="12700">
              <a:lnSpc>
                <a:spcPct val="100000"/>
              </a:lnSpc>
              <a:spcBef>
                <a:spcPts val="100"/>
              </a:spcBef>
            </a:pPr>
            <a:r>
              <a:rPr lang="en-US" sz="1200" b="1" dirty="0">
                <a:solidFill>
                  <a:schemeClr val="bg1"/>
                </a:solidFill>
                <a:latin typeface="Arial" panose="020B0604020202020204" pitchFamily="34" charset="0"/>
              </a:rPr>
              <a:t>Capital</a:t>
            </a:r>
            <a:endParaRPr lang="en-US" sz="700" b="1" dirty="0">
              <a:solidFill>
                <a:schemeClr val="bg1"/>
              </a:solidFill>
              <a:latin typeface="Arial" panose="020B0604020202020204" pitchFamily="34" charset="0"/>
            </a:endParaRPr>
          </a:p>
        </p:txBody>
      </p:sp>
      <p:sp>
        <p:nvSpPr>
          <p:cNvPr id="124" name="object 5">
            <a:extLst>
              <a:ext uri="{FF2B5EF4-FFF2-40B4-BE49-F238E27FC236}">
                <a16:creationId xmlns:a16="http://schemas.microsoft.com/office/drawing/2014/main" id="{42175D70-6FE9-438C-AD8A-EF9BF2EF4018}"/>
              </a:ext>
            </a:extLst>
          </p:cNvPr>
          <p:cNvSpPr txBox="1"/>
          <p:nvPr/>
        </p:nvSpPr>
        <p:spPr>
          <a:xfrm>
            <a:off x="6726514" y="2622624"/>
            <a:ext cx="860225" cy="197490"/>
          </a:xfrm>
          <a:prstGeom prst="rect">
            <a:avLst/>
          </a:prstGeom>
        </p:spPr>
        <p:txBody>
          <a:bodyPr vert="horz" wrap="square" lIns="0" tIns="12700" rIns="0" bIns="0" rtlCol="0">
            <a:spAutoFit/>
          </a:bodyPr>
          <a:lstStyle/>
          <a:p>
            <a:pPr marL="12700">
              <a:lnSpc>
                <a:spcPct val="100000"/>
              </a:lnSpc>
              <a:spcBef>
                <a:spcPts val="100"/>
              </a:spcBef>
            </a:pPr>
            <a:r>
              <a:rPr lang="en-US" sz="1200" b="1" dirty="0">
                <a:solidFill>
                  <a:schemeClr val="bg1"/>
                </a:solidFill>
                <a:latin typeface="Arial" panose="020B0604020202020204" pitchFamily="34" charset="0"/>
              </a:rPr>
              <a:t>Area</a:t>
            </a:r>
            <a:endParaRPr lang="en-US" sz="700" b="1" dirty="0">
              <a:solidFill>
                <a:schemeClr val="bg1"/>
              </a:solidFill>
              <a:latin typeface="Arial" panose="020B0604020202020204" pitchFamily="34" charset="0"/>
            </a:endParaRPr>
          </a:p>
        </p:txBody>
      </p:sp>
      <p:sp>
        <p:nvSpPr>
          <p:cNvPr id="125" name="object 5">
            <a:extLst>
              <a:ext uri="{FF2B5EF4-FFF2-40B4-BE49-F238E27FC236}">
                <a16:creationId xmlns:a16="http://schemas.microsoft.com/office/drawing/2014/main" id="{8E7185C6-0E9D-4F3E-8EFC-C77461BDD3A5}"/>
              </a:ext>
            </a:extLst>
          </p:cNvPr>
          <p:cNvSpPr txBox="1"/>
          <p:nvPr/>
        </p:nvSpPr>
        <p:spPr>
          <a:xfrm>
            <a:off x="7905968" y="2633091"/>
            <a:ext cx="860225" cy="197490"/>
          </a:xfrm>
          <a:prstGeom prst="rect">
            <a:avLst/>
          </a:prstGeom>
        </p:spPr>
        <p:txBody>
          <a:bodyPr vert="horz" wrap="square" lIns="0" tIns="12700" rIns="0" bIns="0" rtlCol="0">
            <a:spAutoFit/>
          </a:bodyPr>
          <a:lstStyle/>
          <a:p>
            <a:pPr marL="12700">
              <a:lnSpc>
                <a:spcPct val="100000"/>
              </a:lnSpc>
              <a:spcBef>
                <a:spcPts val="100"/>
              </a:spcBef>
            </a:pPr>
            <a:r>
              <a:rPr lang="en-US" sz="1200" b="1" dirty="0">
                <a:solidFill>
                  <a:schemeClr val="bg1"/>
                </a:solidFill>
                <a:latin typeface="Arial" panose="020B0604020202020204" pitchFamily="34" charset="0"/>
              </a:rPr>
              <a:t>Population</a:t>
            </a:r>
            <a:endParaRPr lang="en-US" sz="700" b="1" dirty="0">
              <a:solidFill>
                <a:schemeClr val="bg1"/>
              </a:solidFill>
              <a:latin typeface="Arial" panose="020B0604020202020204" pitchFamily="34" charset="0"/>
            </a:endParaRPr>
          </a:p>
        </p:txBody>
      </p:sp>
      <p:sp>
        <p:nvSpPr>
          <p:cNvPr id="126" name="object 10">
            <a:extLst>
              <a:ext uri="{FF2B5EF4-FFF2-40B4-BE49-F238E27FC236}">
                <a16:creationId xmlns:a16="http://schemas.microsoft.com/office/drawing/2014/main" id="{6DB6487B-6D4D-4C4D-9230-7F8BBF6FA4D6}"/>
              </a:ext>
            </a:extLst>
          </p:cNvPr>
          <p:cNvSpPr txBox="1"/>
          <p:nvPr/>
        </p:nvSpPr>
        <p:spPr>
          <a:xfrm>
            <a:off x="620476" y="4073449"/>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Roboto"/>
              </a:rPr>
              <a:t>96</a:t>
            </a:r>
            <a:endParaRPr sz="700" b="1" dirty="0">
              <a:latin typeface="+mj-lt"/>
              <a:cs typeface="Arial" panose="020B0604020202020204" pitchFamily="34" charset="0"/>
            </a:endParaRPr>
          </a:p>
        </p:txBody>
      </p:sp>
      <p:sp>
        <p:nvSpPr>
          <p:cNvPr id="157" name="object 10">
            <a:extLst>
              <a:ext uri="{FF2B5EF4-FFF2-40B4-BE49-F238E27FC236}">
                <a16:creationId xmlns:a16="http://schemas.microsoft.com/office/drawing/2014/main" id="{6CA89C33-771A-4826-91C0-A9296CFC9CAE}"/>
              </a:ext>
            </a:extLst>
          </p:cNvPr>
          <p:cNvSpPr txBox="1"/>
          <p:nvPr/>
        </p:nvSpPr>
        <p:spPr>
          <a:xfrm>
            <a:off x="973661" y="3847784"/>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Arial" panose="020B0604020202020204" pitchFamily="34" charset="0"/>
              </a:rPr>
              <a:t>83</a:t>
            </a:r>
            <a:endParaRPr sz="700" b="1" dirty="0">
              <a:latin typeface="+mj-lt"/>
              <a:cs typeface="Arial" panose="020B0604020202020204" pitchFamily="34" charset="0"/>
            </a:endParaRPr>
          </a:p>
        </p:txBody>
      </p:sp>
      <p:sp>
        <p:nvSpPr>
          <p:cNvPr id="158" name="object 10">
            <a:extLst>
              <a:ext uri="{FF2B5EF4-FFF2-40B4-BE49-F238E27FC236}">
                <a16:creationId xmlns:a16="http://schemas.microsoft.com/office/drawing/2014/main" id="{E00A7BCF-362C-4851-B08B-273B4099F95B}"/>
              </a:ext>
            </a:extLst>
          </p:cNvPr>
          <p:cNvSpPr txBox="1"/>
          <p:nvPr/>
        </p:nvSpPr>
        <p:spPr>
          <a:xfrm>
            <a:off x="1313618" y="3831844"/>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Roboto"/>
              </a:rPr>
              <a:t>80</a:t>
            </a:r>
            <a:endParaRPr sz="700" b="1" dirty="0">
              <a:latin typeface="+mj-lt"/>
              <a:cs typeface="Arial" panose="020B0604020202020204" pitchFamily="34" charset="0"/>
            </a:endParaRPr>
          </a:p>
        </p:txBody>
      </p:sp>
      <p:sp>
        <p:nvSpPr>
          <p:cNvPr id="159" name="object 10">
            <a:extLst>
              <a:ext uri="{FF2B5EF4-FFF2-40B4-BE49-F238E27FC236}">
                <a16:creationId xmlns:a16="http://schemas.microsoft.com/office/drawing/2014/main" id="{E71C4C87-33E9-4CEC-867C-188102EEFDFD}"/>
              </a:ext>
            </a:extLst>
          </p:cNvPr>
          <p:cNvSpPr txBox="1"/>
          <p:nvPr/>
        </p:nvSpPr>
        <p:spPr>
          <a:xfrm>
            <a:off x="1653690" y="3667890"/>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Roboto"/>
              </a:rPr>
              <a:t>76</a:t>
            </a:r>
            <a:endParaRPr sz="700" b="1" dirty="0">
              <a:latin typeface="+mj-lt"/>
              <a:cs typeface="Arial" panose="020B0604020202020204" pitchFamily="34" charset="0"/>
            </a:endParaRPr>
          </a:p>
        </p:txBody>
      </p:sp>
      <p:sp>
        <p:nvSpPr>
          <p:cNvPr id="160" name="object 10">
            <a:extLst>
              <a:ext uri="{FF2B5EF4-FFF2-40B4-BE49-F238E27FC236}">
                <a16:creationId xmlns:a16="http://schemas.microsoft.com/office/drawing/2014/main" id="{3989A7B2-F271-43C4-BC15-C0396D871F90}"/>
              </a:ext>
            </a:extLst>
          </p:cNvPr>
          <p:cNvSpPr txBox="1"/>
          <p:nvPr/>
        </p:nvSpPr>
        <p:spPr>
          <a:xfrm>
            <a:off x="2001897" y="3542548"/>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Roboto"/>
              </a:rPr>
              <a:t>71</a:t>
            </a:r>
            <a:endParaRPr sz="700" b="1" dirty="0">
              <a:latin typeface="+mj-lt"/>
              <a:cs typeface="Arial" panose="020B0604020202020204" pitchFamily="34" charset="0"/>
            </a:endParaRPr>
          </a:p>
        </p:txBody>
      </p:sp>
      <p:sp>
        <p:nvSpPr>
          <p:cNvPr id="161" name="object 10">
            <a:extLst>
              <a:ext uri="{FF2B5EF4-FFF2-40B4-BE49-F238E27FC236}">
                <a16:creationId xmlns:a16="http://schemas.microsoft.com/office/drawing/2014/main" id="{7C99F877-330C-4C88-BD2E-7F3CF0E7720A}"/>
              </a:ext>
            </a:extLst>
          </p:cNvPr>
          <p:cNvSpPr txBox="1"/>
          <p:nvPr/>
        </p:nvSpPr>
        <p:spPr>
          <a:xfrm>
            <a:off x="2343632" y="3401841"/>
            <a:ext cx="218517" cy="220510"/>
          </a:xfrm>
          <a:prstGeom prst="rect">
            <a:avLst/>
          </a:prstGeom>
        </p:spPr>
        <p:txBody>
          <a:bodyPr vert="horz" wrap="square" lIns="0" tIns="38100" rIns="0" bIns="0" rtlCol="0">
            <a:spAutoFit/>
          </a:bodyPr>
          <a:lstStyle/>
          <a:p>
            <a:pPr marL="12700" marR="5080">
              <a:lnSpc>
                <a:spcPts val="1500"/>
              </a:lnSpc>
              <a:spcBef>
                <a:spcPts val="300"/>
              </a:spcBef>
            </a:pPr>
            <a:r>
              <a:rPr lang="en-US" sz="1100" b="1" spc="5" dirty="0">
                <a:solidFill>
                  <a:srgbClr val="231F20"/>
                </a:solidFill>
                <a:latin typeface="+mj-lt"/>
                <a:cs typeface="Roboto"/>
              </a:rPr>
              <a:t>64</a:t>
            </a:r>
            <a:endParaRPr sz="700" b="1" dirty="0">
              <a:latin typeface="+mj-lt"/>
              <a:cs typeface="Arial" panose="020B0604020202020204" pitchFamily="34" charset="0"/>
            </a:endParaRPr>
          </a:p>
        </p:txBody>
      </p:sp>
      <p:sp>
        <p:nvSpPr>
          <p:cNvPr id="162" name="Прямоугольник 161">
            <a:extLst>
              <a:ext uri="{FF2B5EF4-FFF2-40B4-BE49-F238E27FC236}">
                <a16:creationId xmlns:a16="http://schemas.microsoft.com/office/drawing/2014/main" id="{1ADC964A-F922-4B68-9CEC-34B0E51B4BA1}"/>
              </a:ext>
            </a:extLst>
          </p:cNvPr>
          <p:cNvSpPr/>
          <p:nvPr/>
        </p:nvSpPr>
        <p:spPr>
          <a:xfrm>
            <a:off x="952184" y="4100743"/>
            <a:ext cx="232165" cy="51140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3" name="Прямоугольник 162">
            <a:extLst>
              <a:ext uri="{FF2B5EF4-FFF2-40B4-BE49-F238E27FC236}">
                <a16:creationId xmlns:a16="http://schemas.microsoft.com/office/drawing/2014/main" id="{4518E681-E8EB-4CC1-915B-B55C3C5B61EE}"/>
              </a:ext>
            </a:extLst>
          </p:cNvPr>
          <p:cNvSpPr/>
          <p:nvPr/>
        </p:nvSpPr>
        <p:spPr>
          <a:xfrm>
            <a:off x="1297539" y="4073493"/>
            <a:ext cx="232165" cy="53865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4" name="Прямоугольник 163">
            <a:extLst>
              <a:ext uri="{FF2B5EF4-FFF2-40B4-BE49-F238E27FC236}">
                <a16:creationId xmlns:a16="http://schemas.microsoft.com/office/drawing/2014/main" id="{5139D126-C43C-4881-BB45-FB19C8D223D9}"/>
              </a:ext>
            </a:extLst>
          </p:cNvPr>
          <p:cNvSpPr/>
          <p:nvPr/>
        </p:nvSpPr>
        <p:spPr>
          <a:xfrm>
            <a:off x="1642894" y="3912166"/>
            <a:ext cx="232165" cy="6999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5" name="Прямоугольник 164">
            <a:extLst>
              <a:ext uri="{FF2B5EF4-FFF2-40B4-BE49-F238E27FC236}">
                <a16:creationId xmlns:a16="http://schemas.microsoft.com/office/drawing/2014/main" id="{94E5C09B-7AE6-42B1-8B96-898366442FB0}"/>
              </a:ext>
            </a:extLst>
          </p:cNvPr>
          <p:cNvSpPr/>
          <p:nvPr/>
        </p:nvSpPr>
        <p:spPr>
          <a:xfrm>
            <a:off x="1988249" y="3784354"/>
            <a:ext cx="232165" cy="82779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6" name="Прямоугольник 165">
            <a:extLst>
              <a:ext uri="{FF2B5EF4-FFF2-40B4-BE49-F238E27FC236}">
                <a16:creationId xmlns:a16="http://schemas.microsoft.com/office/drawing/2014/main" id="{6B04417E-04C7-49A8-B0C1-A6DD588A68D1}"/>
              </a:ext>
            </a:extLst>
          </p:cNvPr>
          <p:cNvSpPr/>
          <p:nvPr/>
        </p:nvSpPr>
        <p:spPr>
          <a:xfrm>
            <a:off x="2333605" y="3669858"/>
            <a:ext cx="232165" cy="94228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79" name="object 10">
            <a:extLst>
              <a:ext uri="{FF2B5EF4-FFF2-40B4-BE49-F238E27FC236}">
                <a16:creationId xmlns:a16="http://schemas.microsoft.com/office/drawing/2014/main" id="{98220BAA-CD87-442D-9519-0297CFB16BA1}"/>
              </a:ext>
            </a:extLst>
          </p:cNvPr>
          <p:cNvSpPr txBox="1"/>
          <p:nvPr/>
        </p:nvSpPr>
        <p:spPr>
          <a:xfrm>
            <a:off x="4748245" y="3498400"/>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54,9</a:t>
            </a:r>
            <a:endParaRPr sz="300" b="1" dirty="0">
              <a:latin typeface="+mj-lt"/>
              <a:cs typeface="Arial" panose="020B0604020202020204" pitchFamily="34" charset="0"/>
            </a:endParaRPr>
          </a:p>
        </p:txBody>
      </p:sp>
      <p:sp>
        <p:nvSpPr>
          <p:cNvPr id="180" name="Прямоугольник 179">
            <a:extLst>
              <a:ext uri="{FF2B5EF4-FFF2-40B4-BE49-F238E27FC236}">
                <a16:creationId xmlns:a16="http://schemas.microsoft.com/office/drawing/2014/main" id="{9884A126-34F2-4B52-B007-DBE7323256FA}"/>
              </a:ext>
            </a:extLst>
          </p:cNvPr>
          <p:cNvSpPr/>
          <p:nvPr/>
        </p:nvSpPr>
        <p:spPr>
          <a:xfrm>
            <a:off x="3368222" y="4132745"/>
            <a:ext cx="232165" cy="47743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1" name="Прямоугольник 180">
            <a:extLst>
              <a:ext uri="{FF2B5EF4-FFF2-40B4-BE49-F238E27FC236}">
                <a16:creationId xmlns:a16="http://schemas.microsoft.com/office/drawing/2014/main" id="{17EBB8DB-CCDF-4500-8F4A-AC0C886865ED}"/>
              </a:ext>
            </a:extLst>
          </p:cNvPr>
          <p:cNvSpPr/>
          <p:nvPr/>
        </p:nvSpPr>
        <p:spPr>
          <a:xfrm>
            <a:off x="3713577" y="4043259"/>
            <a:ext cx="232165" cy="56692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2" name="Прямоугольник 181">
            <a:extLst>
              <a:ext uri="{FF2B5EF4-FFF2-40B4-BE49-F238E27FC236}">
                <a16:creationId xmlns:a16="http://schemas.microsoft.com/office/drawing/2014/main" id="{DD92086F-ECFB-4730-AAD3-6A8D4A8F43B3}"/>
              </a:ext>
            </a:extLst>
          </p:cNvPr>
          <p:cNvSpPr/>
          <p:nvPr/>
        </p:nvSpPr>
        <p:spPr>
          <a:xfrm>
            <a:off x="4058932" y="3863085"/>
            <a:ext cx="232165" cy="74709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3" name="Прямоугольник 182">
            <a:extLst>
              <a:ext uri="{FF2B5EF4-FFF2-40B4-BE49-F238E27FC236}">
                <a16:creationId xmlns:a16="http://schemas.microsoft.com/office/drawing/2014/main" id="{EDD7EE9F-EB0E-4BE3-92D9-5BA1E655735E}"/>
              </a:ext>
            </a:extLst>
          </p:cNvPr>
          <p:cNvSpPr/>
          <p:nvPr/>
        </p:nvSpPr>
        <p:spPr>
          <a:xfrm>
            <a:off x="4404287" y="3807782"/>
            <a:ext cx="232165" cy="8023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4" name="Прямоугольник 183">
            <a:extLst>
              <a:ext uri="{FF2B5EF4-FFF2-40B4-BE49-F238E27FC236}">
                <a16:creationId xmlns:a16="http://schemas.microsoft.com/office/drawing/2014/main" id="{26AD6D17-4CE4-4969-91DC-3E33023A9BC6}"/>
              </a:ext>
            </a:extLst>
          </p:cNvPr>
          <p:cNvSpPr/>
          <p:nvPr/>
        </p:nvSpPr>
        <p:spPr>
          <a:xfrm>
            <a:off x="4749643" y="3741914"/>
            <a:ext cx="232165" cy="8682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6" name="Прямоугольник 185">
            <a:extLst>
              <a:ext uri="{FF2B5EF4-FFF2-40B4-BE49-F238E27FC236}">
                <a16:creationId xmlns:a16="http://schemas.microsoft.com/office/drawing/2014/main" id="{207D0746-4B9A-4DB0-AEE1-106E07EFBC42}"/>
              </a:ext>
            </a:extLst>
          </p:cNvPr>
          <p:cNvSpPr/>
          <p:nvPr/>
        </p:nvSpPr>
        <p:spPr>
          <a:xfrm>
            <a:off x="2996717" y="4116481"/>
            <a:ext cx="232165" cy="49369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7" name="object 10">
            <a:extLst>
              <a:ext uri="{FF2B5EF4-FFF2-40B4-BE49-F238E27FC236}">
                <a16:creationId xmlns:a16="http://schemas.microsoft.com/office/drawing/2014/main" id="{388F17DC-B19E-4311-809C-8C13E9ECF7F3}"/>
              </a:ext>
            </a:extLst>
          </p:cNvPr>
          <p:cNvSpPr txBox="1"/>
          <p:nvPr/>
        </p:nvSpPr>
        <p:spPr>
          <a:xfrm>
            <a:off x="4414162" y="3553609"/>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52,3</a:t>
            </a:r>
            <a:endParaRPr sz="300" b="1" dirty="0">
              <a:latin typeface="+mj-lt"/>
              <a:cs typeface="Arial" panose="020B0604020202020204" pitchFamily="34" charset="0"/>
            </a:endParaRPr>
          </a:p>
        </p:txBody>
      </p:sp>
      <p:sp>
        <p:nvSpPr>
          <p:cNvPr id="188" name="object 10">
            <a:extLst>
              <a:ext uri="{FF2B5EF4-FFF2-40B4-BE49-F238E27FC236}">
                <a16:creationId xmlns:a16="http://schemas.microsoft.com/office/drawing/2014/main" id="{54394DA3-BBC6-45FD-A178-8E2CCFEF7709}"/>
              </a:ext>
            </a:extLst>
          </p:cNvPr>
          <p:cNvSpPr txBox="1"/>
          <p:nvPr/>
        </p:nvSpPr>
        <p:spPr>
          <a:xfrm>
            <a:off x="4042479" y="3619571"/>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51,9</a:t>
            </a:r>
            <a:endParaRPr sz="300" b="1" dirty="0">
              <a:latin typeface="+mj-lt"/>
              <a:cs typeface="Arial" panose="020B0604020202020204" pitchFamily="34" charset="0"/>
            </a:endParaRPr>
          </a:p>
        </p:txBody>
      </p:sp>
      <p:sp>
        <p:nvSpPr>
          <p:cNvPr id="189" name="object 10">
            <a:extLst>
              <a:ext uri="{FF2B5EF4-FFF2-40B4-BE49-F238E27FC236}">
                <a16:creationId xmlns:a16="http://schemas.microsoft.com/office/drawing/2014/main" id="{C73A1CDB-4C52-4120-A3AA-7D0C89569AE0}"/>
              </a:ext>
            </a:extLst>
          </p:cNvPr>
          <p:cNvSpPr txBox="1"/>
          <p:nvPr/>
        </p:nvSpPr>
        <p:spPr>
          <a:xfrm>
            <a:off x="3705376" y="3780677"/>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48,1</a:t>
            </a:r>
            <a:endParaRPr sz="300" b="1" dirty="0">
              <a:latin typeface="+mj-lt"/>
              <a:cs typeface="Arial" panose="020B0604020202020204" pitchFamily="34" charset="0"/>
            </a:endParaRPr>
          </a:p>
        </p:txBody>
      </p:sp>
      <p:sp>
        <p:nvSpPr>
          <p:cNvPr id="190" name="object 10">
            <a:extLst>
              <a:ext uri="{FF2B5EF4-FFF2-40B4-BE49-F238E27FC236}">
                <a16:creationId xmlns:a16="http://schemas.microsoft.com/office/drawing/2014/main" id="{5D0E635D-109E-40BA-9141-E4E84A39648E}"/>
              </a:ext>
            </a:extLst>
          </p:cNvPr>
          <p:cNvSpPr txBox="1"/>
          <p:nvPr/>
        </p:nvSpPr>
        <p:spPr>
          <a:xfrm>
            <a:off x="3355921" y="3897009"/>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46,8</a:t>
            </a:r>
            <a:endParaRPr sz="300" b="1" dirty="0">
              <a:latin typeface="+mj-lt"/>
              <a:cs typeface="Arial" panose="020B0604020202020204" pitchFamily="34" charset="0"/>
            </a:endParaRPr>
          </a:p>
        </p:txBody>
      </p:sp>
      <p:sp>
        <p:nvSpPr>
          <p:cNvPr id="191" name="object 10">
            <a:extLst>
              <a:ext uri="{FF2B5EF4-FFF2-40B4-BE49-F238E27FC236}">
                <a16:creationId xmlns:a16="http://schemas.microsoft.com/office/drawing/2014/main" id="{ED13A65A-E39C-4CC6-A2BC-4E137A0056CC}"/>
              </a:ext>
            </a:extLst>
          </p:cNvPr>
          <p:cNvSpPr txBox="1"/>
          <p:nvPr/>
        </p:nvSpPr>
        <p:spPr>
          <a:xfrm>
            <a:off x="2989967" y="3872968"/>
            <a:ext cx="264017" cy="206082"/>
          </a:xfrm>
          <a:prstGeom prst="rect">
            <a:avLst/>
          </a:prstGeom>
        </p:spPr>
        <p:txBody>
          <a:bodyPr vert="horz" wrap="square" lIns="0" tIns="38100" rIns="0" bIns="0" rtlCol="0">
            <a:spAutoFit/>
          </a:bodyPr>
          <a:lstStyle/>
          <a:p>
            <a:pPr marL="12700" marR="5080">
              <a:lnSpc>
                <a:spcPts val="1500"/>
              </a:lnSpc>
              <a:spcBef>
                <a:spcPts val="300"/>
              </a:spcBef>
            </a:pPr>
            <a:r>
              <a:rPr lang="en-US" sz="800" b="1" spc="5" dirty="0">
                <a:solidFill>
                  <a:srgbClr val="231F20"/>
                </a:solidFill>
                <a:latin typeface="+mj-lt"/>
                <a:cs typeface="Roboto"/>
              </a:rPr>
              <a:t>46,9</a:t>
            </a:r>
            <a:endParaRPr sz="300" b="1" dirty="0">
              <a:latin typeface="+mj-lt"/>
              <a:cs typeface="Arial" panose="020B0604020202020204" pitchFamily="34" charset="0"/>
            </a:endParaRPr>
          </a:p>
        </p:txBody>
      </p:sp>
    </p:spTree>
    <p:extLst>
      <p:ext uri="{BB962C8B-B14F-4D97-AF65-F5344CB8AC3E}">
        <p14:creationId xmlns:p14="http://schemas.microsoft.com/office/powerpoint/2010/main" val="234221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7D878382-D932-491C-9677-82D205B5E5B4}"/>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437017" y="1"/>
            <a:ext cx="4706983" cy="5143500"/>
          </a:xfrm>
          <a:prstGeom prst="rect">
            <a:avLst/>
          </a:prstGeom>
        </p:spPr>
      </p:pic>
      <p:sp>
        <p:nvSpPr>
          <p:cNvPr id="38" name="Прямоугольник 37">
            <a:extLst>
              <a:ext uri="{FF2B5EF4-FFF2-40B4-BE49-F238E27FC236}">
                <a16:creationId xmlns:a16="http://schemas.microsoft.com/office/drawing/2014/main" id="{1B4A5522-5E07-4916-86EC-06A6CB4BCD86}"/>
              </a:ext>
            </a:extLst>
          </p:cNvPr>
          <p:cNvSpPr/>
          <p:nvPr/>
        </p:nvSpPr>
        <p:spPr>
          <a:xfrm>
            <a:off x="4434507" y="1"/>
            <a:ext cx="4709493" cy="5143499"/>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11" name="Прямоугольник 15">
            <a:extLst>
              <a:ext uri="{FF2B5EF4-FFF2-40B4-BE49-F238E27FC236}">
                <a16:creationId xmlns:a16="http://schemas.microsoft.com/office/drawing/2014/main" id="{4BB39D94-54CE-4960-AE5F-86AF66A38846}"/>
              </a:ext>
            </a:extLst>
          </p:cNvPr>
          <p:cNvSpPr/>
          <p:nvPr/>
        </p:nvSpPr>
        <p:spPr>
          <a:xfrm>
            <a:off x="8930226" y="1346621"/>
            <a:ext cx="213774" cy="300169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0" name="Заголовок 1">
            <a:extLst>
              <a:ext uri="{FF2B5EF4-FFF2-40B4-BE49-F238E27FC236}">
                <a16:creationId xmlns:a16="http://schemas.microsoft.com/office/drawing/2014/main" id="{0B33F770-BFE6-4ECB-8CEE-19BAFCF1A157}"/>
              </a:ext>
            </a:extLst>
          </p:cNvPr>
          <p:cNvSpPr txBox="1">
            <a:spLocks/>
          </p:cNvSpPr>
          <p:nvPr/>
        </p:nvSpPr>
        <p:spPr>
          <a:xfrm>
            <a:off x="421858" y="685994"/>
            <a:ext cx="4079408"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Які проекти </a:t>
            </a:r>
            <a:endParaRPr lang="en-US" sz="2800" b="1" dirty="0">
              <a:latin typeface="Arial Black" panose="020B0A04020102020204" pitchFamily="34" charset="0"/>
              <a:cs typeface="Arial" panose="020B0604020202020204" pitchFamily="34" charset="0"/>
            </a:endParaRPr>
          </a:p>
          <a:p>
            <a:r>
              <a:rPr lang="uk-UA" sz="2800" b="1" dirty="0">
                <a:latin typeface="Arial Black" panose="020B0A04020102020204" pitchFamily="34" charset="0"/>
                <a:cs typeface="Arial" panose="020B0604020202020204" pitchFamily="34" charset="0"/>
              </a:rPr>
              <a:t>підтримує Закон </a:t>
            </a:r>
          </a:p>
        </p:txBody>
      </p:sp>
      <p:sp>
        <p:nvSpPr>
          <p:cNvPr id="8" name="Прямоугольник 7">
            <a:extLst>
              <a:ext uri="{FF2B5EF4-FFF2-40B4-BE49-F238E27FC236}">
                <a16:creationId xmlns:a16="http://schemas.microsoft.com/office/drawing/2014/main" id="{B9210A37-1251-724D-9AFA-076F3DFB273A}"/>
              </a:ext>
            </a:extLst>
          </p:cNvPr>
          <p:cNvSpPr/>
          <p:nvPr/>
        </p:nvSpPr>
        <p:spPr>
          <a:xfrm>
            <a:off x="4847077" y="1286148"/>
            <a:ext cx="3910013" cy="3416320"/>
          </a:xfrm>
          <a:prstGeom prst="rect">
            <a:avLst/>
          </a:prstGeom>
        </p:spPr>
        <p:txBody>
          <a:bodyPr wrap="square">
            <a:spAutoFit/>
          </a:bodyPr>
          <a:lstStyle/>
          <a:p>
            <a:pPr marL="171450" indent="-171450">
              <a:spcAft>
                <a:spcPts val="1200"/>
              </a:spcAft>
              <a:buClr>
                <a:schemeClr val="bg1"/>
              </a:buClr>
              <a:buFont typeface="Arial" panose="020B0604020202020204" pitchFamily="34" charset="0"/>
              <a:buChar char="•"/>
            </a:pPr>
            <a:r>
              <a:rPr lang="ru-RU" sz="1200" dirty="0" err="1">
                <a:solidFill>
                  <a:schemeClr val="bg1"/>
                </a:solidFill>
                <a:latin typeface="Arial" panose="020B0604020202020204" pitchFamily="34" charset="0"/>
                <a:cs typeface="Arial" panose="020B0604020202020204" pitchFamily="34" charset="0"/>
              </a:rPr>
              <a:t>Переробна</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промисловість</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крім</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діяльності</a:t>
            </a:r>
            <a:r>
              <a:rPr lang="ru-RU" sz="1200" dirty="0">
                <a:solidFill>
                  <a:schemeClr val="bg1"/>
                </a:solidFill>
                <a:latin typeface="Arial" panose="020B0604020202020204" pitchFamily="34" charset="0"/>
                <a:cs typeface="Arial" panose="020B0604020202020204" pitchFamily="34" charset="0"/>
              </a:rPr>
              <a:t> з </a:t>
            </a:r>
            <a:r>
              <a:rPr lang="ru-RU" sz="1200" dirty="0" err="1">
                <a:solidFill>
                  <a:schemeClr val="bg1"/>
                </a:solidFill>
                <a:latin typeface="Arial" panose="020B0604020202020204" pitchFamily="34" charset="0"/>
                <a:cs typeface="Arial" panose="020B0604020202020204" pitchFamily="34" charset="0"/>
              </a:rPr>
              <a:t>виробництва</a:t>
            </a:r>
            <a:r>
              <a:rPr lang="ru-RU" sz="1200" dirty="0">
                <a:solidFill>
                  <a:schemeClr val="bg1"/>
                </a:solidFill>
                <a:latin typeface="Arial" panose="020B0604020202020204" pitchFamily="34" charset="0"/>
                <a:cs typeface="Arial" panose="020B0604020202020204" pitchFamily="34" charset="0"/>
              </a:rPr>
              <a:t> та </a:t>
            </a:r>
            <a:r>
              <a:rPr lang="ru-RU" sz="1200" dirty="0" err="1">
                <a:solidFill>
                  <a:schemeClr val="bg1"/>
                </a:solidFill>
                <a:latin typeface="Arial" panose="020B0604020202020204" pitchFamily="34" charset="0"/>
                <a:cs typeface="Arial" panose="020B0604020202020204" pitchFamily="34" charset="0"/>
              </a:rPr>
              <a:t>обігу</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тютюнових</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виробів</a:t>
            </a:r>
            <a:r>
              <a:rPr lang="ru-RU" sz="1200" dirty="0">
                <a:solidFill>
                  <a:schemeClr val="bg1"/>
                </a:solidFill>
                <a:latin typeface="Arial" panose="020B0604020202020204" pitchFamily="34" charset="0"/>
                <a:cs typeface="Arial" panose="020B0604020202020204" pitchFamily="34" charset="0"/>
              </a:rPr>
              <a:t>, спирту </a:t>
            </a:r>
            <a:r>
              <a:rPr lang="ru-RU" sz="1200" dirty="0" err="1">
                <a:solidFill>
                  <a:schemeClr val="bg1"/>
                </a:solidFill>
                <a:latin typeface="Arial" panose="020B0604020202020204" pitchFamily="34" charset="0"/>
                <a:cs typeface="Arial" panose="020B0604020202020204" pitchFamily="34" charset="0"/>
              </a:rPr>
              <a:t>етилового</a:t>
            </a:r>
            <a:r>
              <a:rPr lang="ru-RU" sz="1200" dirty="0">
                <a:solidFill>
                  <a:schemeClr val="bg1"/>
                </a:solidFill>
                <a:latin typeface="Arial" panose="020B0604020202020204" pitchFamily="34" charset="0"/>
                <a:cs typeface="Arial" panose="020B0604020202020204" pitchFamily="34" charset="0"/>
              </a:rPr>
              <a:t>, коньячного і плодового, </a:t>
            </a:r>
            <a:r>
              <a:rPr lang="ru-RU" sz="1200" dirty="0" err="1">
                <a:solidFill>
                  <a:schemeClr val="bg1"/>
                </a:solidFill>
                <a:latin typeface="Arial" panose="020B0604020202020204" pitchFamily="34" charset="0"/>
                <a:cs typeface="Arial" panose="020B0604020202020204" pitchFamily="34" charset="0"/>
              </a:rPr>
              <a:t>алкогольних</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напоїв</a:t>
            </a:r>
            <a:r>
              <a:rPr lang="ru-RU" sz="1200" dirty="0">
                <a:solidFill>
                  <a:schemeClr val="bg1"/>
                </a:solidFill>
                <a:latin typeface="Arial" panose="020B0604020202020204" pitchFamily="34" charset="0"/>
                <a:cs typeface="Arial" panose="020B0604020202020204" pitchFamily="34" charset="0"/>
              </a:rPr>
              <a:t>)</a:t>
            </a:r>
          </a:p>
          <a:p>
            <a:pPr marL="171450" indent="-171450">
              <a:spcAft>
                <a:spcPts val="1200"/>
              </a:spcAft>
              <a:buClr>
                <a:schemeClr val="bg1"/>
              </a:buClr>
              <a:buFont typeface="Arial" panose="020B0604020202020204" pitchFamily="34" charset="0"/>
              <a:buChar char="•"/>
            </a:pPr>
            <a:r>
              <a:rPr lang="ru-RU" sz="1200" dirty="0" err="1">
                <a:solidFill>
                  <a:schemeClr val="bg1"/>
                </a:solidFill>
                <a:latin typeface="Arial" panose="020B0604020202020204" pitchFamily="34" charset="0"/>
                <a:cs typeface="Arial" panose="020B0604020202020204" pitchFamily="34" charset="0"/>
              </a:rPr>
              <a:t>добування</a:t>
            </a:r>
            <a:r>
              <a:rPr lang="ru-RU" sz="1200" dirty="0">
                <a:solidFill>
                  <a:schemeClr val="bg1"/>
                </a:solidFill>
                <a:latin typeface="Arial" panose="020B0604020202020204" pitchFamily="34" charset="0"/>
                <a:cs typeface="Arial" panose="020B0604020202020204" pitchFamily="34" charset="0"/>
              </a:rPr>
              <a:t> з метою </a:t>
            </a:r>
            <a:r>
              <a:rPr lang="ru-RU" sz="1200" dirty="0" err="1">
                <a:solidFill>
                  <a:schemeClr val="bg1"/>
                </a:solidFill>
                <a:latin typeface="Arial" panose="020B0604020202020204" pitchFamily="34" charset="0"/>
                <a:cs typeface="Arial" panose="020B0604020202020204" pitchFamily="34" charset="0"/>
              </a:rPr>
              <a:t>подальшої</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переробки</a:t>
            </a:r>
            <a:r>
              <a:rPr lang="ru-RU" sz="1200" dirty="0">
                <a:solidFill>
                  <a:schemeClr val="bg1"/>
                </a:solidFill>
                <a:latin typeface="Arial" panose="020B0604020202020204" pitchFamily="34" charset="0"/>
                <a:cs typeface="Arial" panose="020B0604020202020204" pitchFamily="34" charset="0"/>
              </a:rPr>
              <a:t> та/</a:t>
            </a:r>
            <a:r>
              <a:rPr lang="ru-RU" sz="1200" dirty="0" err="1">
                <a:solidFill>
                  <a:schemeClr val="bg1"/>
                </a:solidFill>
                <a:latin typeface="Arial" panose="020B0604020202020204" pitchFamily="34" charset="0"/>
                <a:cs typeface="Arial" panose="020B0604020202020204" pitchFamily="34" charset="0"/>
              </a:rPr>
              <a:t>або</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збагачення</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корисних</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копалин</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крім</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кам’яного</a:t>
            </a:r>
            <a:r>
              <a:rPr lang="ru-RU" sz="1200" dirty="0">
                <a:solidFill>
                  <a:schemeClr val="bg1"/>
                </a:solidFill>
                <a:latin typeface="Arial" panose="020B0604020202020204" pitchFamily="34" charset="0"/>
                <a:cs typeface="Arial" panose="020B0604020202020204" pitchFamily="34" charset="0"/>
              </a:rPr>
              <a:t> та бурого </a:t>
            </a:r>
            <a:r>
              <a:rPr lang="ru-RU" sz="1200" dirty="0" err="1">
                <a:solidFill>
                  <a:schemeClr val="bg1"/>
                </a:solidFill>
                <a:latin typeface="Arial" panose="020B0604020202020204" pitchFamily="34" charset="0"/>
                <a:cs typeface="Arial" panose="020B0604020202020204" pitchFamily="34" charset="0"/>
              </a:rPr>
              <a:t>вугілля</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сирої</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нафти</a:t>
            </a:r>
            <a:r>
              <a:rPr lang="ru-RU" sz="1200" dirty="0">
                <a:solidFill>
                  <a:schemeClr val="bg1"/>
                </a:solidFill>
                <a:latin typeface="Arial" panose="020B0604020202020204" pitchFamily="34" charset="0"/>
                <a:cs typeface="Arial" panose="020B0604020202020204" pitchFamily="34" charset="0"/>
              </a:rPr>
              <a:t> та природного газу)</a:t>
            </a:r>
            <a:endParaRPr lang="en-US" sz="1200" dirty="0">
              <a:solidFill>
                <a:schemeClr val="bg1"/>
              </a:solidFill>
              <a:latin typeface="Arial" panose="020B0604020202020204" pitchFamily="34" charset="0"/>
              <a:cs typeface="Arial" panose="020B0604020202020204" pitchFamily="34" charset="0"/>
            </a:endParaRPr>
          </a:p>
          <a:p>
            <a:pPr marL="171450" indent="-171450">
              <a:spcAft>
                <a:spcPts val="1200"/>
              </a:spcAft>
              <a:buClr>
                <a:schemeClr val="bg1"/>
              </a:buClr>
              <a:buFont typeface="Arial" panose="020B0604020202020204" pitchFamily="34" charset="0"/>
              <a:buChar char="•"/>
            </a:pPr>
            <a:r>
              <a:rPr lang="ru-RU" sz="1200" dirty="0" err="1">
                <a:solidFill>
                  <a:schemeClr val="bg1"/>
                </a:solidFill>
                <a:latin typeface="Arial" panose="020B0604020202020204" pitchFamily="34" charset="0"/>
                <a:cs typeface="Arial" panose="020B0604020202020204" pitchFamily="34" charset="0"/>
              </a:rPr>
              <a:t>поводження</a:t>
            </a:r>
            <a:r>
              <a:rPr lang="ru-RU" sz="1200" dirty="0">
                <a:solidFill>
                  <a:schemeClr val="bg1"/>
                </a:solidFill>
                <a:latin typeface="Arial" panose="020B0604020202020204" pitchFamily="34" charset="0"/>
                <a:cs typeface="Arial" panose="020B0604020202020204" pitchFamily="34" charset="0"/>
              </a:rPr>
              <a:t> з </a:t>
            </a:r>
            <a:r>
              <a:rPr lang="ru-RU" sz="1200" dirty="0" err="1">
                <a:solidFill>
                  <a:schemeClr val="bg1"/>
                </a:solidFill>
                <a:latin typeface="Arial" panose="020B0604020202020204" pitchFamily="34" charset="0"/>
                <a:cs typeface="Arial" panose="020B0604020202020204" pitchFamily="34" charset="0"/>
              </a:rPr>
              <a:t>відходами</a:t>
            </a:r>
            <a:endParaRPr lang="ru-RU" sz="1200" dirty="0">
              <a:solidFill>
                <a:schemeClr val="bg1"/>
              </a:solidFill>
              <a:latin typeface="Arial" panose="020B0604020202020204" pitchFamily="34" charset="0"/>
              <a:cs typeface="Arial" panose="020B0604020202020204" pitchFamily="34" charset="0"/>
            </a:endParaRPr>
          </a:p>
          <a:p>
            <a:pPr marL="171450" indent="-171450">
              <a:spcAft>
                <a:spcPts val="1200"/>
              </a:spcAft>
              <a:buClr>
                <a:schemeClr val="bg1"/>
              </a:buClr>
              <a:buFont typeface="Arial" panose="020B0604020202020204" pitchFamily="34" charset="0"/>
              <a:buChar char="•"/>
            </a:pPr>
            <a:r>
              <a:rPr lang="ru-RU" sz="1200" dirty="0">
                <a:solidFill>
                  <a:schemeClr val="bg1"/>
                </a:solidFill>
                <a:latin typeface="Arial" panose="020B0604020202020204" pitchFamily="34" charset="0"/>
                <a:cs typeface="Arial" panose="020B0604020202020204" pitchFamily="34" charset="0"/>
              </a:rPr>
              <a:t>транспорт, </a:t>
            </a:r>
            <a:r>
              <a:rPr lang="ru-RU" sz="1200" dirty="0" err="1">
                <a:solidFill>
                  <a:schemeClr val="bg1"/>
                </a:solidFill>
                <a:latin typeface="Arial" panose="020B0604020202020204" pitchFamily="34" charset="0"/>
                <a:cs typeface="Arial" panose="020B0604020202020204" pitchFamily="34" charset="0"/>
              </a:rPr>
              <a:t>складське</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господарство</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поштова</a:t>
            </a:r>
            <a:r>
              <a:rPr lang="ru-RU" sz="1200" dirty="0">
                <a:solidFill>
                  <a:schemeClr val="bg1"/>
                </a:solidFill>
                <a:latin typeface="Arial" panose="020B0604020202020204" pitchFamily="34" charset="0"/>
                <a:cs typeface="Arial" panose="020B0604020202020204" pitchFamily="34" charset="0"/>
              </a:rPr>
              <a:t> та </a:t>
            </a:r>
            <a:r>
              <a:rPr lang="ru-RU" sz="1200" dirty="0" err="1">
                <a:solidFill>
                  <a:schemeClr val="bg1"/>
                </a:solidFill>
                <a:latin typeface="Arial" panose="020B0604020202020204" pitchFamily="34" charset="0"/>
                <a:cs typeface="Arial" panose="020B0604020202020204" pitchFamily="34" charset="0"/>
              </a:rPr>
              <a:t>кур'єрська</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діяльність</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логістика</a:t>
            </a:r>
            <a:endParaRPr lang="en-US" sz="1200" dirty="0">
              <a:solidFill>
                <a:schemeClr val="bg1"/>
              </a:solidFill>
              <a:latin typeface="Arial" panose="020B0604020202020204" pitchFamily="34" charset="0"/>
              <a:cs typeface="Arial" panose="020B0604020202020204" pitchFamily="34" charset="0"/>
            </a:endParaRPr>
          </a:p>
          <a:p>
            <a:pPr marL="171450" indent="-171450">
              <a:spcAft>
                <a:spcPts val="1200"/>
              </a:spcAft>
              <a:buClr>
                <a:schemeClr val="bg1"/>
              </a:buClr>
              <a:buFont typeface="Arial" panose="020B0604020202020204" pitchFamily="34" charset="0"/>
              <a:buChar char="•"/>
            </a:pPr>
            <a:r>
              <a:rPr lang="ru-RU" sz="1200" dirty="0" err="1">
                <a:solidFill>
                  <a:schemeClr val="bg1"/>
                </a:solidFill>
                <a:latin typeface="Arial" panose="020B0604020202020204" pitchFamily="34" charset="0"/>
                <a:cs typeface="Arial" panose="020B0604020202020204" pitchFamily="34" charset="0"/>
              </a:rPr>
              <a:t>освіта</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наукова</a:t>
            </a:r>
            <a:r>
              <a:rPr lang="ru-RU" sz="1200" dirty="0">
                <a:solidFill>
                  <a:schemeClr val="bg1"/>
                </a:solidFill>
                <a:latin typeface="Arial" panose="020B0604020202020204" pitchFamily="34" charset="0"/>
                <a:cs typeface="Arial" panose="020B0604020202020204" pitchFamily="34" charset="0"/>
              </a:rPr>
              <a:t> та </a:t>
            </a:r>
            <a:r>
              <a:rPr lang="ru-RU" sz="1200" dirty="0" err="1">
                <a:solidFill>
                  <a:schemeClr val="bg1"/>
                </a:solidFill>
                <a:latin typeface="Arial" panose="020B0604020202020204" pitchFamily="34" charset="0"/>
                <a:cs typeface="Arial" panose="020B0604020202020204" pitchFamily="34" charset="0"/>
              </a:rPr>
              <a:t>науково-технічна</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діяльність</a:t>
            </a:r>
            <a:endParaRPr lang="en-US" sz="1200" dirty="0">
              <a:solidFill>
                <a:schemeClr val="bg1"/>
              </a:solidFill>
              <a:latin typeface="Arial" panose="020B0604020202020204" pitchFamily="34" charset="0"/>
              <a:cs typeface="Arial" panose="020B0604020202020204" pitchFamily="34" charset="0"/>
            </a:endParaRPr>
          </a:p>
          <a:p>
            <a:pPr marL="171450" indent="-171450">
              <a:spcAft>
                <a:spcPts val="1200"/>
              </a:spcAft>
              <a:buClr>
                <a:schemeClr val="bg1"/>
              </a:buClr>
              <a:buFont typeface="Arial" panose="020B0604020202020204" pitchFamily="34" charset="0"/>
              <a:buChar char="•"/>
            </a:pPr>
            <a:r>
              <a:rPr lang="ru-RU" sz="1200" dirty="0" err="1">
                <a:solidFill>
                  <a:schemeClr val="bg1"/>
                </a:solidFill>
                <a:latin typeface="Arial" panose="020B0604020202020204" pitchFamily="34" charset="0"/>
                <a:cs typeface="Arial" panose="020B0604020202020204" pitchFamily="34" charset="0"/>
              </a:rPr>
              <a:t>охорона</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здоров’я</a:t>
            </a:r>
            <a:r>
              <a:rPr lang="ru-RU" sz="1200" dirty="0">
                <a:solidFill>
                  <a:schemeClr val="bg1"/>
                </a:solidFill>
                <a:latin typeface="Arial" panose="020B0604020202020204" pitchFamily="34" charset="0"/>
                <a:cs typeface="Arial" panose="020B0604020202020204" pitchFamily="34" charset="0"/>
              </a:rPr>
              <a:t>, </a:t>
            </a:r>
            <a:r>
              <a:rPr lang="ru-RU" sz="1200" dirty="0" err="1">
                <a:solidFill>
                  <a:schemeClr val="bg1"/>
                </a:solidFill>
                <a:latin typeface="Arial" panose="020B0604020202020204" pitchFamily="34" charset="0"/>
                <a:cs typeface="Arial" panose="020B0604020202020204" pitchFamily="34" charset="0"/>
              </a:rPr>
              <a:t>мистецтво</a:t>
            </a:r>
            <a:r>
              <a:rPr lang="ru-RU" sz="1200" dirty="0">
                <a:solidFill>
                  <a:schemeClr val="bg1"/>
                </a:solidFill>
                <a:latin typeface="Arial" panose="020B0604020202020204" pitchFamily="34" charset="0"/>
                <a:cs typeface="Arial" panose="020B0604020202020204" pitchFamily="34" charset="0"/>
              </a:rPr>
              <a:t>, культура, спорт,</a:t>
            </a:r>
          </a:p>
          <a:p>
            <a:pPr marL="171450" indent="-171450">
              <a:spcAft>
                <a:spcPts val="1200"/>
              </a:spcAft>
              <a:buClr>
                <a:schemeClr val="bg1"/>
              </a:buClr>
              <a:buFont typeface="Arial" panose="020B0604020202020204" pitchFamily="34" charset="0"/>
              <a:buChar char="•"/>
            </a:pPr>
            <a:r>
              <a:rPr lang="ru-RU" sz="1200" dirty="0">
                <a:solidFill>
                  <a:schemeClr val="bg1"/>
                </a:solidFill>
                <a:latin typeface="Arial" panose="020B0604020202020204" pitchFamily="34" charset="0"/>
                <a:cs typeface="Arial" panose="020B0604020202020204" pitchFamily="34" charset="0"/>
              </a:rPr>
              <a:t>туризм та курортно-</a:t>
            </a:r>
            <a:r>
              <a:rPr lang="ru-RU" sz="1200" dirty="0" err="1">
                <a:solidFill>
                  <a:schemeClr val="bg1"/>
                </a:solidFill>
                <a:latin typeface="Arial" panose="020B0604020202020204" pitchFamily="34" charset="0"/>
                <a:cs typeface="Arial" panose="020B0604020202020204" pitchFamily="34" charset="0"/>
              </a:rPr>
              <a:t>рекреаційна</a:t>
            </a:r>
            <a:r>
              <a:rPr lang="ru-RU" sz="1200" dirty="0">
                <a:solidFill>
                  <a:schemeClr val="bg1"/>
                </a:solidFill>
                <a:latin typeface="Arial" panose="020B0604020202020204" pitchFamily="34" charset="0"/>
                <a:cs typeface="Arial" panose="020B0604020202020204" pitchFamily="34" charset="0"/>
              </a:rPr>
              <a:t> сфера</a:t>
            </a:r>
            <a:endParaRPr lang="en-US" sz="1200" dirty="0">
              <a:solidFill>
                <a:schemeClr val="bg1"/>
              </a:solidFill>
              <a:latin typeface="Arial" panose="020B0604020202020204" pitchFamily="34" charset="0"/>
              <a:cs typeface="Arial" panose="020B0604020202020204" pitchFamily="34" charset="0"/>
            </a:endParaRPr>
          </a:p>
        </p:txBody>
      </p:sp>
      <p:sp>
        <p:nvSpPr>
          <p:cNvPr id="22" name="Прямоугольник 21">
            <a:extLst>
              <a:ext uri="{FF2B5EF4-FFF2-40B4-BE49-F238E27FC236}">
                <a16:creationId xmlns:a16="http://schemas.microsoft.com/office/drawing/2014/main" id="{4F703352-7B88-F74E-A0BA-5DFBC5797A1B}"/>
              </a:ext>
            </a:extLst>
          </p:cNvPr>
          <p:cNvSpPr/>
          <p:nvPr/>
        </p:nvSpPr>
        <p:spPr>
          <a:xfrm>
            <a:off x="144180" y="1816195"/>
            <a:ext cx="1544251" cy="769441"/>
          </a:xfrm>
          <a:prstGeom prst="rect">
            <a:avLst/>
          </a:prstGeom>
          <a:noFill/>
          <a:ln>
            <a:noFill/>
          </a:ln>
        </p:spPr>
        <p:txBody>
          <a:bodyPr wrap="square" lIns="91440" tIns="45720" rIns="91440" bIns="45720">
            <a:spAutoFit/>
          </a:bodyPr>
          <a:lstStyle/>
          <a:p>
            <a:pPr algn="ctr"/>
            <a:r>
              <a:rPr lang="en-US" sz="4400" b="1" cap="none" spc="0" dirty="0">
                <a:ln w="10541" cmpd="sng">
                  <a:noFill/>
                  <a:prstDash val="solid"/>
                </a:ln>
                <a:solidFill>
                  <a:srgbClr val="1C78B7"/>
                </a:solidFill>
                <a:effectLst/>
                <a:latin typeface="Arial Black" panose="020B0A04020102020204" pitchFamily="34" charset="0"/>
              </a:rPr>
              <a:t>20</a:t>
            </a:r>
            <a:endParaRPr lang="ru-RU" sz="4400" b="1" cap="none" spc="0" dirty="0">
              <a:ln w="10541" cmpd="sng">
                <a:noFill/>
                <a:prstDash val="solid"/>
              </a:ln>
              <a:solidFill>
                <a:srgbClr val="1C78B7"/>
              </a:solidFill>
              <a:effectLst/>
              <a:latin typeface="Arial Black" panose="020B0A04020102020204" pitchFamily="34" charset="0"/>
            </a:endParaRPr>
          </a:p>
        </p:txBody>
      </p:sp>
      <p:sp>
        <p:nvSpPr>
          <p:cNvPr id="23" name="Прямоугольник 22">
            <a:extLst>
              <a:ext uri="{FF2B5EF4-FFF2-40B4-BE49-F238E27FC236}">
                <a16:creationId xmlns:a16="http://schemas.microsoft.com/office/drawing/2014/main" id="{76824B6C-3110-2A4F-A966-72B1FACBC822}"/>
              </a:ext>
            </a:extLst>
          </p:cNvPr>
          <p:cNvSpPr/>
          <p:nvPr/>
        </p:nvSpPr>
        <p:spPr>
          <a:xfrm rot="16200000">
            <a:off x="1074058" y="1971581"/>
            <a:ext cx="1247894" cy="338554"/>
          </a:xfrm>
          <a:prstGeom prst="rect">
            <a:avLst/>
          </a:prstGeom>
          <a:noFill/>
          <a:ln>
            <a:noFill/>
          </a:ln>
        </p:spPr>
        <p:txBody>
          <a:bodyPr wrap="square" lIns="91440" tIns="45720" rIns="91440" bIns="45720">
            <a:spAutoFit/>
          </a:bodyPr>
          <a:lstStyle/>
          <a:p>
            <a:pPr algn="ctr"/>
            <a:r>
              <a:rPr lang="uk-UA" sz="1600" b="1" dirty="0">
                <a:ln w="10541" cmpd="sng">
                  <a:noFill/>
                  <a:prstDash val="solid"/>
                </a:ln>
                <a:solidFill>
                  <a:schemeClr val="tx1"/>
                </a:solidFill>
              </a:rPr>
              <a:t>млн.</a:t>
            </a:r>
            <a:r>
              <a:rPr lang="en-US" sz="1600" b="1" dirty="0">
                <a:ln w="10541" cmpd="sng">
                  <a:noFill/>
                  <a:prstDash val="solid"/>
                </a:ln>
                <a:solidFill>
                  <a:schemeClr val="tx1"/>
                </a:solidFill>
              </a:rPr>
              <a:t> €</a:t>
            </a:r>
            <a:endParaRPr lang="ru-RU" sz="1600" b="1" cap="none" spc="0" dirty="0">
              <a:ln w="10541" cmpd="sng">
                <a:noFill/>
                <a:prstDash val="solid"/>
              </a:ln>
              <a:solidFill>
                <a:schemeClr val="tx1"/>
              </a:solidFill>
              <a:effectLst/>
            </a:endParaRPr>
          </a:p>
        </p:txBody>
      </p:sp>
      <p:sp>
        <p:nvSpPr>
          <p:cNvPr id="24" name="TextBox 23">
            <a:extLst>
              <a:ext uri="{FF2B5EF4-FFF2-40B4-BE49-F238E27FC236}">
                <a16:creationId xmlns:a16="http://schemas.microsoft.com/office/drawing/2014/main" id="{20BB767E-3CA7-2C48-827A-7F74728A2836}"/>
              </a:ext>
            </a:extLst>
          </p:cNvPr>
          <p:cNvSpPr txBox="1"/>
          <p:nvPr/>
        </p:nvSpPr>
        <p:spPr>
          <a:xfrm>
            <a:off x="486750" y="2498616"/>
            <a:ext cx="2081375" cy="276999"/>
          </a:xfrm>
          <a:prstGeom prst="rect">
            <a:avLst/>
          </a:prstGeom>
          <a:noFill/>
        </p:spPr>
        <p:txBody>
          <a:bodyPr wrap="square" rtlCol="0">
            <a:spAutoFit/>
          </a:bodyPr>
          <a:lstStyle/>
          <a:p>
            <a:r>
              <a:rPr lang="uk-UA" sz="1200" b="1" dirty="0">
                <a:latin typeface="Arial" panose="020B0604020202020204" pitchFamily="34" charset="0"/>
                <a:cs typeface="Arial" panose="020B0604020202020204" pitchFamily="34" charset="0"/>
              </a:rPr>
              <a:t>Обсяг інвестицій</a:t>
            </a:r>
            <a:endParaRPr lang="ru-RU" sz="1200" b="1"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8828AD39-4198-E146-A029-2C059BCAA286}"/>
              </a:ext>
            </a:extLst>
          </p:cNvPr>
          <p:cNvSpPr txBox="1"/>
          <p:nvPr/>
        </p:nvSpPr>
        <p:spPr>
          <a:xfrm>
            <a:off x="1079551" y="1923264"/>
            <a:ext cx="425190" cy="523220"/>
          </a:xfrm>
          <a:prstGeom prst="rect">
            <a:avLst/>
          </a:prstGeom>
          <a:noFill/>
        </p:spPr>
        <p:txBody>
          <a:bodyPr wrap="square" rtlCol="0">
            <a:spAutoFit/>
          </a:bodyPr>
          <a:lstStyle/>
          <a:p>
            <a:r>
              <a:rPr lang="en-US" sz="2800" b="1" dirty="0">
                <a:solidFill>
                  <a:srgbClr val="FBD501"/>
                </a:solidFill>
              </a:rPr>
              <a:t>+</a:t>
            </a:r>
            <a:endParaRPr lang="ru-RU" sz="2800" b="1" dirty="0">
              <a:solidFill>
                <a:srgbClr val="FBD501"/>
              </a:solidFill>
            </a:endParaRPr>
          </a:p>
        </p:txBody>
      </p:sp>
      <p:sp>
        <p:nvSpPr>
          <p:cNvPr id="26" name="Прямоугольник 25">
            <a:extLst>
              <a:ext uri="{FF2B5EF4-FFF2-40B4-BE49-F238E27FC236}">
                <a16:creationId xmlns:a16="http://schemas.microsoft.com/office/drawing/2014/main" id="{3DDE02E6-E480-5D42-B839-B8BFF21147EA}"/>
              </a:ext>
            </a:extLst>
          </p:cNvPr>
          <p:cNvSpPr/>
          <p:nvPr/>
        </p:nvSpPr>
        <p:spPr>
          <a:xfrm>
            <a:off x="364207" y="3260192"/>
            <a:ext cx="1544251" cy="769441"/>
          </a:xfrm>
          <a:prstGeom prst="rect">
            <a:avLst/>
          </a:prstGeom>
          <a:noFill/>
          <a:ln>
            <a:noFill/>
          </a:ln>
        </p:spPr>
        <p:txBody>
          <a:bodyPr wrap="square" lIns="91440" tIns="45720" rIns="91440" bIns="45720">
            <a:spAutoFit/>
          </a:bodyPr>
          <a:lstStyle/>
          <a:p>
            <a:pPr algn="ctr"/>
            <a:r>
              <a:rPr lang="en-US" sz="4400" b="1" dirty="0">
                <a:ln w="10541" cmpd="sng">
                  <a:noFill/>
                  <a:prstDash val="solid"/>
                </a:ln>
                <a:solidFill>
                  <a:srgbClr val="1C78B7"/>
                </a:solidFill>
                <a:latin typeface="Arial Black" panose="020B0A04020102020204" pitchFamily="34" charset="0"/>
              </a:rPr>
              <a:t>3</a:t>
            </a:r>
            <a:r>
              <a:rPr lang="en-US" sz="4400" b="1" cap="none" spc="0" dirty="0">
                <a:ln w="10541" cmpd="sng">
                  <a:noFill/>
                  <a:prstDash val="solid"/>
                </a:ln>
                <a:solidFill>
                  <a:srgbClr val="1C78B7"/>
                </a:solidFill>
                <a:effectLst/>
                <a:latin typeface="Arial Black" panose="020B0A04020102020204" pitchFamily="34" charset="0"/>
              </a:rPr>
              <a:t>0</a:t>
            </a:r>
            <a:endParaRPr lang="ru-RU" sz="4400" b="1" cap="none" spc="0" dirty="0">
              <a:ln w="10541" cmpd="sng">
                <a:noFill/>
                <a:prstDash val="solid"/>
              </a:ln>
              <a:solidFill>
                <a:srgbClr val="1C78B7"/>
              </a:solidFill>
              <a:effectLst/>
              <a:latin typeface="Arial Black" panose="020B0A04020102020204" pitchFamily="34" charset="0"/>
            </a:endParaRPr>
          </a:p>
        </p:txBody>
      </p:sp>
      <p:sp>
        <p:nvSpPr>
          <p:cNvPr id="27" name="Прямоугольник 26">
            <a:extLst>
              <a:ext uri="{FF2B5EF4-FFF2-40B4-BE49-F238E27FC236}">
                <a16:creationId xmlns:a16="http://schemas.microsoft.com/office/drawing/2014/main" id="{650715F3-841D-4544-ADA2-526938765586}"/>
              </a:ext>
            </a:extLst>
          </p:cNvPr>
          <p:cNvSpPr/>
          <p:nvPr/>
        </p:nvSpPr>
        <p:spPr>
          <a:xfrm>
            <a:off x="1369855" y="3272913"/>
            <a:ext cx="546831" cy="707886"/>
          </a:xfrm>
          <a:prstGeom prst="rect">
            <a:avLst/>
          </a:prstGeom>
          <a:noFill/>
          <a:ln>
            <a:noFill/>
          </a:ln>
        </p:spPr>
        <p:txBody>
          <a:bodyPr wrap="square" lIns="91440" tIns="45720" rIns="91440" bIns="45720">
            <a:spAutoFit/>
          </a:bodyPr>
          <a:lstStyle/>
          <a:p>
            <a:pPr algn="ctr"/>
            <a:r>
              <a:rPr lang="en-US" sz="4000" b="1" dirty="0">
                <a:ln w="10541" cmpd="sng">
                  <a:noFill/>
                  <a:prstDash val="solid"/>
                </a:ln>
                <a:solidFill>
                  <a:srgbClr val="FBD501"/>
                </a:solidFill>
              </a:rPr>
              <a:t>%</a:t>
            </a:r>
            <a:endParaRPr lang="ru-RU" sz="4000" b="1" cap="none" spc="0" dirty="0">
              <a:ln w="10541" cmpd="sng">
                <a:noFill/>
                <a:prstDash val="solid"/>
              </a:ln>
              <a:solidFill>
                <a:srgbClr val="FBD501"/>
              </a:solidFill>
              <a:effectLst/>
            </a:endParaRPr>
          </a:p>
        </p:txBody>
      </p:sp>
      <p:sp>
        <p:nvSpPr>
          <p:cNvPr id="28" name="TextBox 27">
            <a:extLst>
              <a:ext uri="{FF2B5EF4-FFF2-40B4-BE49-F238E27FC236}">
                <a16:creationId xmlns:a16="http://schemas.microsoft.com/office/drawing/2014/main" id="{B68130DB-18FD-6E43-A0F4-58B62C63C272}"/>
              </a:ext>
            </a:extLst>
          </p:cNvPr>
          <p:cNvSpPr txBox="1"/>
          <p:nvPr/>
        </p:nvSpPr>
        <p:spPr>
          <a:xfrm>
            <a:off x="445743" y="3919644"/>
            <a:ext cx="1578708" cy="646331"/>
          </a:xfrm>
          <a:prstGeom prst="rect">
            <a:avLst/>
          </a:prstGeom>
          <a:noFill/>
        </p:spPr>
        <p:txBody>
          <a:bodyPr wrap="square" rtlCol="0">
            <a:spAutoFit/>
          </a:bodyPr>
          <a:lstStyle/>
          <a:p>
            <a:r>
              <a:rPr lang="uk-UA" sz="1200" b="1" dirty="0">
                <a:latin typeface="Arial" panose="020B0604020202020204" pitchFamily="34" charset="0"/>
                <a:cs typeface="Arial" panose="020B0604020202020204" pitchFamily="34" charset="0"/>
              </a:rPr>
              <a:t>капітальних витрат</a:t>
            </a:r>
            <a:r>
              <a:rPr lang="en-US" sz="1200" b="1" dirty="0">
                <a:latin typeface="Arial" panose="020B0604020202020204" pitchFamily="34" charset="0"/>
                <a:cs typeface="Arial" panose="020B0604020202020204" pitchFamily="34" charset="0"/>
              </a:rPr>
              <a:t>. </a:t>
            </a:r>
            <a:r>
              <a:rPr lang="uk-UA" sz="1200" b="1" dirty="0">
                <a:latin typeface="Arial" panose="020B0604020202020204" pitchFamily="34" charset="0"/>
                <a:cs typeface="Arial" panose="020B0604020202020204" pitchFamily="34" charset="0"/>
              </a:rPr>
              <a:t>Сукупний обсяг підтримки</a:t>
            </a:r>
            <a:endParaRPr lang="ru-RU" sz="1200" b="1" dirty="0">
              <a:latin typeface="Arial" panose="020B0604020202020204" pitchFamily="34" charset="0"/>
              <a:cs typeface="Arial" panose="020B0604020202020204" pitchFamily="34" charset="0"/>
            </a:endParaRPr>
          </a:p>
        </p:txBody>
      </p:sp>
      <p:sp>
        <p:nvSpPr>
          <p:cNvPr id="30" name="Прямоугольник 29">
            <a:extLst>
              <a:ext uri="{FF2B5EF4-FFF2-40B4-BE49-F238E27FC236}">
                <a16:creationId xmlns:a16="http://schemas.microsoft.com/office/drawing/2014/main" id="{7882271F-C7DC-B748-B5CD-CCBF5008A421}"/>
              </a:ext>
            </a:extLst>
          </p:cNvPr>
          <p:cNvSpPr/>
          <p:nvPr/>
        </p:nvSpPr>
        <p:spPr>
          <a:xfrm>
            <a:off x="2378132" y="1861792"/>
            <a:ext cx="863902" cy="769441"/>
          </a:xfrm>
          <a:prstGeom prst="rect">
            <a:avLst/>
          </a:prstGeom>
          <a:noFill/>
          <a:ln>
            <a:noFill/>
          </a:ln>
        </p:spPr>
        <p:txBody>
          <a:bodyPr wrap="square" lIns="91440" tIns="45720" rIns="91440" bIns="45720">
            <a:spAutoFit/>
          </a:bodyPr>
          <a:lstStyle/>
          <a:p>
            <a:pPr algn="ctr"/>
            <a:r>
              <a:rPr lang="en-US" sz="4400" b="1" dirty="0">
                <a:ln w="10541" cmpd="sng">
                  <a:noFill/>
                  <a:prstDash val="solid"/>
                </a:ln>
                <a:solidFill>
                  <a:srgbClr val="1C78B7"/>
                </a:solidFill>
                <a:latin typeface="Arial Black" panose="020B0A04020102020204" pitchFamily="34" charset="0"/>
              </a:rPr>
              <a:t>5</a:t>
            </a:r>
            <a:endParaRPr lang="ru-RU" sz="4400" b="1" cap="none" spc="0" dirty="0">
              <a:ln w="10541" cmpd="sng">
                <a:noFill/>
                <a:prstDash val="solid"/>
              </a:ln>
              <a:solidFill>
                <a:srgbClr val="1C78B7"/>
              </a:solidFill>
              <a:effectLst/>
              <a:latin typeface="Arial Black" panose="020B0A04020102020204" pitchFamily="34" charset="0"/>
            </a:endParaRPr>
          </a:p>
        </p:txBody>
      </p:sp>
      <p:sp>
        <p:nvSpPr>
          <p:cNvPr id="32" name="Прямоугольник 31">
            <a:extLst>
              <a:ext uri="{FF2B5EF4-FFF2-40B4-BE49-F238E27FC236}">
                <a16:creationId xmlns:a16="http://schemas.microsoft.com/office/drawing/2014/main" id="{7E4398C3-B28B-CB41-BF8A-6F768B9161B8}"/>
              </a:ext>
            </a:extLst>
          </p:cNvPr>
          <p:cNvSpPr/>
          <p:nvPr/>
        </p:nvSpPr>
        <p:spPr>
          <a:xfrm rot="16200000">
            <a:off x="2505048" y="1990822"/>
            <a:ext cx="1247894" cy="338554"/>
          </a:xfrm>
          <a:prstGeom prst="rect">
            <a:avLst/>
          </a:prstGeom>
          <a:noFill/>
          <a:ln>
            <a:noFill/>
          </a:ln>
        </p:spPr>
        <p:txBody>
          <a:bodyPr wrap="square" lIns="91440" tIns="45720" rIns="91440" bIns="45720">
            <a:spAutoFit/>
          </a:bodyPr>
          <a:lstStyle/>
          <a:p>
            <a:pPr algn="ctr"/>
            <a:r>
              <a:rPr lang="uk-UA" sz="1600" b="1" dirty="0">
                <a:ln w="10541" cmpd="sng">
                  <a:noFill/>
                  <a:prstDash val="solid"/>
                </a:ln>
                <a:solidFill>
                  <a:schemeClr val="tx1"/>
                </a:solidFill>
              </a:rPr>
              <a:t>років</a:t>
            </a:r>
            <a:endParaRPr lang="ru-RU" sz="1600" b="1" cap="none" spc="0" dirty="0">
              <a:ln w="10541" cmpd="sng">
                <a:noFill/>
                <a:prstDash val="solid"/>
              </a:ln>
              <a:solidFill>
                <a:schemeClr val="tx1"/>
              </a:solidFill>
              <a:effectLst/>
            </a:endParaRPr>
          </a:p>
        </p:txBody>
      </p:sp>
      <p:sp>
        <p:nvSpPr>
          <p:cNvPr id="33" name="TextBox 32">
            <a:extLst>
              <a:ext uri="{FF2B5EF4-FFF2-40B4-BE49-F238E27FC236}">
                <a16:creationId xmlns:a16="http://schemas.microsoft.com/office/drawing/2014/main" id="{C74C845D-5405-904D-A0AE-3C1DBB97FB1E}"/>
              </a:ext>
            </a:extLst>
          </p:cNvPr>
          <p:cNvSpPr txBox="1"/>
          <p:nvPr/>
        </p:nvSpPr>
        <p:spPr>
          <a:xfrm>
            <a:off x="2460651" y="2498773"/>
            <a:ext cx="1672978" cy="646331"/>
          </a:xfrm>
          <a:prstGeom prst="rect">
            <a:avLst/>
          </a:prstGeom>
          <a:noFill/>
        </p:spPr>
        <p:txBody>
          <a:bodyPr wrap="square" rtlCol="0">
            <a:spAutoFit/>
          </a:bodyPr>
          <a:lstStyle/>
          <a:p>
            <a:r>
              <a:rPr lang="uk-UA" sz="1200" b="1" dirty="0">
                <a:latin typeface="Arial" panose="020B0604020202020204" pitchFamily="34" charset="0"/>
                <a:cs typeface="Arial" panose="020B0604020202020204" pitchFamily="34" charset="0"/>
              </a:rPr>
              <a:t>Період впровадження проекту</a:t>
            </a:r>
            <a:endParaRPr lang="ru-RU" sz="1200" b="1" dirty="0">
              <a:latin typeface="Arial" panose="020B0604020202020204" pitchFamily="34" charset="0"/>
              <a:cs typeface="Arial" panose="020B0604020202020204" pitchFamily="34" charset="0"/>
            </a:endParaRPr>
          </a:p>
        </p:txBody>
      </p:sp>
      <p:sp>
        <p:nvSpPr>
          <p:cNvPr id="34" name="Прямоугольник 33">
            <a:extLst>
              <a:ext uri="{FF2B5EF4-FFF2-40B4-BE49-F238E27FC236}">
                <a16:creationId xmlns:a16="http://schemas.microsoft.com/office/drawing/2014/main" id="{FE51F135-09DF-904B-BC1D-E6B2A5900260}"/>
              </a:ext>
            </a:extLst>
          </p:cNvPr>
          <p:cNvSpPr/>
          <p:nvPr/>
        </p:nvSpPr>
        <p:spPr>
          <a:xfrm>
            <a:off x="2044403" y="3238988"/>
            <a:ext cx="1544251" cy="769441"/>
          </a:xfrm>
          <a:prstGeom prst="rect">
            <a:avLst/>
          </a:prstGeom>
          <a:noFill/>
          <a:ln>
            <a:noFill/>
          </a:ln>
        </p:spPr>
        <p:txBody>
          <a:bodyPr wrap="square" lIns="91440" tIns="45720" rIns="91440" bIns="45720">
            <a:spAutoFit/>
          </a:bodyPr>
          <a:lstStyle/>
          <a:p>
            <a:pPr algn="ctr"/>
            <a:r>
              <a:rPr lang="en-US" sz="4400" b="1" dirty="0">
                <a:ln w="10541" cmpd="sng">
                  <a:noFill/>
                  <a:prstDash val="solid"/>
                </a:ln>
                <a:solidFill>
                  <a:srgbClr val="1C78B7"/>
                </a:solidFill>
                <a:latin typeface="Arial Black" panose="020B0A04020102020204" pitchFamily="34" charset="0"/>
              </a:rPr>
              <a:t>8</a:t>
            </a:r>
            <a:r>
              <a:rPr lang="en-US" sz="4400" b="1" cap="none" spc="0" dirty="0">
                <a:ln w="10541" cmpd="sng">
                  <a:noFill/>
                  <a:prstDash val="solid"/>
                </a:ln>
                <a:solidFill>
                  <a:srgbClr val="1C78B7"/>
                </a:solidFill>
                <a:effectLst/>
                <a:latin typeface="Arial Black" panose="020B0A04020102020204" pitchFamily="34" charset="0"/>
              </a:rPr>
              <a:t>0</a:t>
            </a:r>
            <a:endParaRPr lang="ru-RU" sz="4400" b="1" cap="none" spc="0" dirty="0">
              <a:ln w="10541" cmpd="sng">
                <a:noFill/>
                <a:prstDash val="solid"/>
              </a:ln>
              <a:solidFill>
                <a:srgbClr val="1C78B7"/>
              </a:solidFill>
              <a:effectLst/>
              <a:latin typeface="Arial Black" panose="020B0A04020102020204" pitchFamily="34" charset="0"/>
            </a:endParaRPr>
          </a:p>
        </p:txBody>
      </p:sp>
      <p:sp>
        <p:nvSpPr>
          <p:cNvPr id="35" name="Прямоугольник 34">
            <a:extLst>
              <a:ext uri="{FF2B5EF4-FFF2-40B4-BE49-F238E27FC236}">
                <a16:creationId xmlns:a16="http://schemas.microsoft.com/office/drawing/2014/main" id="{E99EDAE4-3A13-474F-B653-F28A86DD45FE}"/>
              </a:ext>
            </a:extLst>
          </p:cNvPr>
          <p:cNvSpPr/>
          <p:nvPr/>
        </p:nvSpPr>
        <p:spPr>
          <a:xfrm rot="16200000">
            <a:off x="2814411" y="3381398"/>
            <a:ext cx="1278545" cy="584775"/>
          </a:xfrm>
          <a:prstGeom prst="rect">
            <a:avLst/>
          </a:prstGeom>
          <a:noFill/>
          <a:ln>
            <a:noFill/>
          </a:ln>
        </p:spPr>
        <p:txBody>
          <a:bodyPr wrap="square" lIns="91440" tIns="45720" rIns="91440" bIns="45720">
            <a:spAutoFit/>
          </a:bodyPr>
          <a:lstStyle/>
          <a:p>
            <a:pPr algn="ctr"/>
            <a:r>
              <a:rPr lang="uk-UA" sz="1600" b="1" dirty="0">
                <a:ln w="10541" cmpd="sng">
                  <a:noFill/>
                  <a:prstDash val="solid"/>
                </a:ln>
                <a:solidFill>
                  <a:schemeClr val="tx1"/>
                </a:solidFill>
              </a:rPr>
              <a:t>Робочих місць</a:t>
            </a:r>
            <a:endParaRPr lang="ru-RU" sz="1600" b="1" cap="none" spc="0" dirty="0">
              <a:ln w="10541" cmpd="sng">
                <a:noFill/>
                <a:prstDash val="solid"/>
              </a:ln>
              <a:solidFill>
                <a:schemeClr val="tx1"/>
              </a:solidFill>
              <a:effectLst/>
            </a:endParaRPr>
          </a:p>
        </p:txBody>
      </p:sp>
      <p:sp>
        <p:nvSpPr>
          <p:cNvPr id="36" name="TextBox 35">
            <a:extLst>
              <a:ext uri="{FF2B5EF4-FFF2-40B4-BE49-F238E27FC236}">
                <a16:creationId xmlns:a16="http://schemas.microsoft.com/office/drawing/2014/main" id="{4B4F3C09-13EF-A047-BCB4-8EEE34870047}"/>
              </a:ext>
            </a:extLst>
          </p:cNvPr>
          <p:cNvSpPr txBox="1"/>
          <p:nvPr/>
        </p:nvSpPr>
        <p:spPr>
          <a:xfrm>
            <a:off x="2352008" y="3915403"/>
            <a:ext cx="2081375" cy="276999"/>
          </a:xfrm>
          <a:prstGeom prst="rect">
            <a:avLst/>
          </a:prstGeom>
          <a:noFill/>
        </p:spPr>
        <p:txBody>
          <a:bodyPr wrap="square" rtlCol="0">
            <a:spAutoFit/>
          </a:bodyPr>
          <a:lstStyle/>
          <a:p>
            <a:r>
              <a:rPr lang="uk-UA" sz="1200" b="1" dirty="0">
                <a:latin typeface="Arial" panose="020B0604020202020204" pitchFamily="34" charset="0"/>
                <a:cs typeface="Arial" panose="020B0604020202020204" pitchFamily="34" charset="0"/>
              </a:rPr>
              <a:t>Створення</a:t>
            </a:r>
            <a:r>
              <a:rPr lang="en-US" sz="1200" b="1" dirty="0">
                <a:latin typeface="Arial" panose="020B0604020202020204" pitchFamily="34" charset="0"/>
                <a:cs typeface="Arial" panose="020B0604020202020204" pitchFamily="34" charset="0"/>
              </a:rPr>
              <a:t> </a:t>
            </a:r>
            <a:endParaRPr lang="ru-RU" sz="1200" b="1" dirty="0">
              <a:latin typeface="Arial" panose="020B0604020202020204" pitchFamily="34" charset="0"/>
              <a:cs typeface="Arial" panose="020B0604020202020204" pitchFamily="34" charset="0"/>
            </a:endParaRPr>
          </a:p>
        </p:txBody>
      </p:sp>
      <p:sp>
        <p:nvSpPr>
          <p:cNvPr id="39" name="Прямоугольник 38">
            <a:extLst>
              <a:ext uri="{FF2B5EF4-FFF2-40B4-BE49-F238E27FC236}">
                <a16:creationId xmlns:a16="http://schemas.microsoft.com/office/drawing/2014/main" id="{841A7C6F-B418-D748-AA37-44D12AD3C698}"/>
              </a:ext>
            </a:extLst>
          </p:cNvPr>
          <p:cNvSpPr/>
          <p:nvPr/>
        </p:nvSpPr>
        <p:spPr>
          <a:xfrm>
            <a:off x="4790975" y="686422"/>
            <a:ext cx="1322799" cy="400110"/>
          </a:xfrm>
          <a:prstGeom prst="rect">
            <a:avLst/>
          </a:prstGeom>
          <a:noFill/>
        </p:spPr>
        <p:txBody>
          <a:bodyPr wrap="none" lIns="91440" tIns="45720" rIns="91440" bIns="45720">
            <a:spAutoFit/>
          </a:bodyPr>
          <a:lstStyle/>
          <a:p>
            <a:pPr algn="ctr"/>
            <a:r>
              <a:rPr lang="uk-UA" sz="2000" b="1" dirty="0">
                <a:solidFill>
                  <a:schemeClr val="bg1"/>
                </a:solidFill>
              </a:rPr>
              <a:t>Сектори</a:t>
            </a:r>
            <a:r>
              <a:rPr lang="en-US" sz="2000" b="1" dirty="0">
                <a:solidFill>
                  <a:schemeClr val="bg1"/>
                </a:solidFill>
              </a:rPr>
              <a:t>:</a:t>
            </a:r>
            <a:endParaRPr lang="ru-RU" sz="2000" b="1" dirty="0">
              <a:solidFill>
                <a:schemeClr val="bg1"/>
              </a:solidFill>
            </a:endParaRPr>
          </a:p>
        </p:txBody>
      </p:sp>
      <p:sp>
        <p:nvSpPr>
          <p:cNvPr id="29" name="TextBox 28">
            <a:extLst>
              <a:ext uri="{FF2B5EF4-FFF2-40B4-BE49-F238E27FC236}">
                <a16:creationId xmlns:a16="http://schemas.microsoft.com/office/drawing/2014/main" id="{0E5A9FDB-2127-8C4A-A86C-83241A29408B}"/>
              </a:ext>
            </a:extLst>
          </p:cNvPr>
          <p:cNvSpPr txBox="1"/>
          <p:nvPr/>
        </p:nvSpPr>
        <p:spPr>
          <a:xfrm rot="16200000">
            <a:off x="2101522" y="2014954"/>
            <a:ext cx="720080" cy="276999"/>
          </a:xfrm>
          <a:prstGeom prst="rect">
            <a:avLst/>
          </a:prstGeom>
          <a:noFill/>
        </p:spPr>
        <p:txBody>
          <a:bodyPr wrap="square" rtlCol="0">
            <a:spAutoFit/>
          </a:bodyPr>
          <a:lstStyle/>
          <a:p>
            <a:r>
              <a:rPr lang="uk-UA" sz="1200" b="1" dirty="0">
                <a:solidFill>
                  <a:srgbClr val="FBD501"/>
                </a:solidFill>
              </a:rPr>
              <a:t>до</a:t>
            </a:r>
            <a:endParaRPr lang="ru-RU" sz="1200" b="1" dirty="0">
              <a:solidFill>
                <a:srgbClr val="FBD501"/>
              </a:solidFill>
            </a:endParaRPr>
          </a:p>
        </p:txBody>
      </p:sp>
      <p:sp>
        <p:nvSpPr>
          <p:cNvPr id="43" name="TextBox 42">
            <a:extLst>
              <a:ext uri="{FF2B5EF4-FFF2-40B4-BE49-F238E27FC236}">
                <a16:creationId xmlns:a16="http://schemas.microsoft.com/office/drawing/2014/main" id="{F3702409-1039-4BC9-93BD-09F0B6CBFA02}"/>
              </a:ext>
            </a:extLst>
          </p:cNvPr>
          <p:cNvSpPr txBox="1"/>
          <p:nvPr/>
        </p:nvSpPr>
        <p:spPr>
          <a:xfrm rot="16200000">
            <a:off x="237311" y="3406499"/>
            <a:ext cx="720080" cy="276999"/>
          </a:xfrm>
          <a:prstGeom prst="rect">
            <a:avLst/>
          </a:prstGeom>
          <a:noFill/>
        </p:spPr>
        <p:txBody>
          <a:bodyPr wrap="square" rtlCol="0">
            <a:spAutoFit/>
          </a:bodyPr>
          <a:lstStyle/>
          <a:p>
            <a:r>
              <a:rPr lang="uk-UA" sz="1200" b="1" dirty="0">
                <a:solidFill>
                  <a:srgbClr val="FBD501"/>
                </a:solidFill>
              </a:rPr>
              <a:t>до</a:t>
            </a:r>
            <a:endParaRPr lang="ru-RU" sz="1200" b="1" dirty="0">
              <a:solidFill>
                <a:srgbClr val="FBD501"/>
              </a:solidFill>
            </a:endParaRPr>
          </a:p>
        </p:txBody>
      </p:sp>
      <p:sp>
        <p:nvSpPr>
          <p:cNvPr id="44" name="TextBox 43">
            <a:extLst>
              <a:ext uri="{FF2B5EF4-FFF2-40B4-BE49-F238E27FC236}">
                <a16:creationId xmlns:a16="http://schemas.microsoft.com/office/drawing/2014/main" id="{21591182-35F6-4726-9C13-487187815060}"/>
              </a:ext>
            </a:extLst>
          </p:cNvPr>
          <p:cNvSpPr txBox="1"/>
          <p:nvPr/>
        </p:nvSpPr>
        <p:spPr>
          <a:xfrm>
            <a:off x="2990230" y="3358653"/>
            <a:ext cx="425190" cy="523220"/>
          </a:xfrm>
          <a:prstGeom prst="rect">
            <a:avLst/>
          </a:prstGeom>
          <a:noFill/>
        </p:spPr>
        <p:txBody>
          <a:bodyPr wrap="square" rtlCol="0">
            <a:spAutoFit/>
          </a:bodyPr>
          <a:lstStyle/>
          <a:p>
            <a:r>
              <a:rPr lang="en-US" sz="2800" b="1" dirty="0">
                <a:solidFill>
                  <a:srgbClr val="FBD501"/>
                </a:solidFill>
              </a:rPr>
              <a:t>+</a:t>
            </a:r>
            <a:endParaRPr lang="ru-RU" sz="2800" b="1" dirty="0">
              <a:solidFill>
                <a:srgbClr val="FBD501"/>
              </a:solidFill>
            </a:endParaRPr>
          </a:p>
        </p:txBody>
      </p:sp>
      <p:pic>
        <p:nvPicPr>
          <p:cNvPr id="45" name="Picture 6">
            <a:extLst>
              <a:ext uri="{FF2B5EF4-FFF2-40B4-BE49-F238E27FC236}">
                <a16:creationId xmlns:a16="http://schemas.microsoft.com/office/drawing/2014/main" id="{9430523A-978C-4278-BD3F-554D8015857F}"/>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Tree>
    <p:extLst>
      <p:ext uri="{BB962C8B-B14F-4D97-AF65-F5344CB8AC3E}">
        <p14:creationId xmlns:p14="http://schemas.microsoft.com/office/powerpoint/2010/main" val="1345218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Прямоугольник 26">
            <a:extLst>
              <a:ext uri="{FF2B5EF4-FFF2-40B4-BE49-F238E27FC236}">
                <a16:creationId xmlns:a16="http://schemas.microsoft.com/office/drawing/2014/main" id="{86CE2ECF-61EF-4028-90C4-E25F8FFEB98A}"/>
              </a:ext>
            </a:extLst>
          </p:cNvPr>
          <p:cNvSpPr/>
          <p:nvPr/>
        </p:nvSpPr>
        <p:spPr>
          <a:xfrm>
            <a:off x="-1" y="1866903"/>
            <a:ext cx="9144001" cy="3276596"/>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36" name="Прямоугольник: скругленные углы 35">
            <a:extLst>
              <a:ext uri="{FF2B5EF4-FFF2-40B4-BE49-F238E27FC236}">
                <a16:creationId xmlns:a16="http://schemas.microsoft.com/office/drawing/2014/main" id="{900160A7-5C82-48E0-A9E7-596DA38E651E}"/>
              </a:ext>
            </a:extLst>
          </p:cNvPr>
          <p:cNvSpPr/>
          <p:nvPr/>
        </p:nvSpPr>
        <p:spPr>
          <a:xfrm>
            <a:off x="3395930" y="2457637"/>
            <a:ext cx="2720661" cy="1224009"/>
          </a:xfrm>
          <a:prstGeom prst="roundRect">
            <a:avLst>
              <a:gd name="adj" fmla="val 10702"/>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7" name="Прямоугольник: скругленные углы 36">
            <a:extLst>
              <a:ext uri="{FF2B5EF4-FFF2-40B4-BE49-F238E27FC236}">
                <a16:creationId xmlns:a16="http://schemas.microsoft.com/office/drawing/2014/main" id="{64983D18-312F-4C0F-A900-EE5C7E6629BA}"/>
              </a:ext>
            </a:extLst>
          </p:cNvPr>
          <p:cNvSpPr/>
          <p:nvPr/>
        </p:nvSpPr>
        <p:spPr>
          <a:xfrm>
            <a:off x="6225539" y="2467163"/>
            <a:ext cx="2556425" cy="1229374"/>
          </a:xfrm>
          <a:prstGeom prst="roundRect">
            <a:avLst>
              <a:gd name="adj" fmla="val 10702"/>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5" name="Прямоугольник: скругленные углы 34">
            <a:extLst>
              <a:ext uri="{FF2B5EF4-FFF2-40B4-BE49-F238E27FC236}">
                <a16:creationId xmlns:a16="http://schemas.microsoft.com/office/drawing/2014/main" id="{16F3C72B-31D4-40AF-A078-076CF698BB8A}"/>
              </a:ext>
            </a:extLst>
          </p:cNvPr>
          <p:cNvSpPr/>
          <p:nvPr/>
        </p:nvSpPr>
        <p:spPr>
          <a:xfrm>
            <a:off x="313456" y="2467163"/>
            <a:ext cx="3033894" cy="1191423"/>
          </a:xfrm>
          <a:prstGeom prst="roundRect">
            <a:avLst>
              <a:gd name="adj" fmla="val 10702"/>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0" name="Заголовок 1">
            <a:extLst>
              <a:ext uri="{FF2B5EF4-FFF2-40B4-BE49-F238E27FC236}">
                <a16:creationId xmlns:a16="http://schemas.microsoft.com/office/drawing/2014/main" id="{0B33F770-BFE6-4ECB-8CEE-19BAFCF1A157}"/>
              </a:ext>
            </a:extLst>
          </p:cNvPr>
          <p:cNvSpPr txBox="1">
            <a:spLocks/>
          </p:cNvSpPr>
          <p:nvPr/>
        </p:nvSpPr>
        <p:spPr>
          <a:xfrm>
            <a:off x="528560" y="192916"/>
            <a:ext cx="5964838"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uk-UA" sz="2000" b="1" dirty="0">
              <a:latin typeface="Arial" panose="020B0604020202020204" pitchFamily="34" charset="0"/>
              <a:cs typeface="Arial" panose="020B0604020202020204" pitchFamily="34" charset="0"/>
            </a:endParaRPr>
          </a:p>
        </p:txBody>
      </p:sp>
      <p:sp>
        <p:nvSpPr>
          <p:cNvPr id="8" name="Прямоугольник 7">
            <a:extLst>
              <a:ext uri="{FF2B5EF4-FFF2-40B4-BE49-F238E27FC236}">
                <a16:creationId xmlns:a16="http://schemas.microsoft.com/office/drawing/2014/main" id="{B9210A37-1251-724D-9AFA-076F3DFB273A}"/>
              </a:ext>
            </a:extLst>
          </p:cNvPr>
          <p:cNvSpPr/>
          <p:nvPr/>
        </p:nvSpPr>
        <p:spPr>
          <a:xfrm>
            <a:off x="345090" y="2496739"/>
            <a:ext cx="2964142" cy="1384995"/>
          </a:xfrm>
          <a:prstGeom prst="rect">
            <a:avLst/>
          </a:prstGeom>
        </p:spPr>
        <p:txBody>
          <a:bodyPr wrap="square">
            <a:spAutoFit/>
          </a:bodyPr>
          <a:lstStyle/>
          <a:p>
            <a:pPr algn="ctr"/>
            <a:r>
              <a:rPr lang="uk-UA" sz="1200" b="1" dirty="0">
                <a:solidFill>
                  <a:srgbClr val="1C78B7"/>
                </a:solidFill>
                <a:latin typeface="Arial" panose="020B0604020202020204" pitchFamily="34" charset="0"/>
                <a:cs typeface="Arial" panose="020B0604020202020204" pitchFamily="34" charset="0"/>
              </a:rPr>
              <a:t>Податкові пільги: </a:t>
            </a:r>
            <a:r>
              <a:rPr lang="uk-UA" sz="1200" dirty="0">
                <a:solidFill>
                  <a:schemeClr val="tx1"/>
                </a:solidFill>
                <a:latin typeface="Arial" panose="020B0604020202020204" pitchFamily="34" charset="0"/>
                <a:cs typeface="Arial" panose="020B0604020202020204" pitchFamily="34" charset="0"/>
              </a:rPr>
              <a:t>звільнення від сплати мита при ввезенні нового обладнання (до 5 років), звільнення від податку на прибуток, звільнення від сплати ПДВ та/або зменшення податку на землю чи звільнення від його сплати </a:t>
            </a:r>
            <a:r>
              <a:rPr lang="en-US" sz="1200" dirty="0">
                <a:solidFill>
                  <a:schemeClr val="tx1"/>
                </a:solidFill>
                <a:latin typeface="Arial" panose="020B0604020202020204" pitchFamily="34" charset="0"/>
                <a:cs typeface="Arial" panose="020B0604020202020204" pitchFamily="34" charset="0"/>
              </a:rPr>
              <a:t>(</a:t>
            </a:r>
            <a:r>
              <a:rPr lang="uk-UA" sz="1200" dirty="0">
                <a:solidFill>
                  <a:schemeClr val="tx1"/>
                </a:solidFill>
                <a:latin typeface="Arial" panose="020B0604020202020204" pitchFamily="34" charset="0"/>
                <a:cs typeface="Arial" panose="020B0604020202020204" pitchFamily="34" charset="0"/>
              </a:rPr>
              <a:t>до </a:t>
            </a:r>
            <a:r>
              <a:rPr lang="en-US" sz="1200" dirty="0">
                <a:solidFill>
                  <a:schemeClr val="tx1"/>
                </a:solidFill>
                <a:latin typeface="Arial" panose="020B0604020202020204" pitchFamily="34" charset="0"/>
                <a:cs typeface="Arial" panose="020B0604020202020204" pitchFamily="34" charset="0"/>
              </a:rPr>
              <a:t>01.01.2035)</a:t>
            </a:r>
            <a:endParaRPr lang="ru-RU" sz="1200" b="1" dirty="0">
              <a:solidFill>
                <a:schemeClr val="tx1"/>
              </a:solidFill>
              <a:latin typeface="Arial" panose="020B0604020202020204" pitchFamily="34" charset="0"/>
              <a:cs typeface="Arial" panose="020B0604020202020204" pitchFamily="34" charset="0"/>
            </a:endParaRPr>
          </a:p>
        </p:txBody>
      </p:sp>
      <p:sp>
        <p:nvSpPr>
          <p:cNvPr id="9" name="Прямоугольник 8">
            <a:extLst>
              <a:ext uri="{FF2B5EF4-FFF2-40B4-BE49-F238E27FC236}">
                <a16:creationId xmlns:a16="http://schemas.microsoft.com/office/drawing/2014/main" id="{37F1F623-6EEE-9042-9C15-4B2F26A06D19}"/>
              </a:ext>
            </a:extLst>
          </p:cNvPr>
          <p:cNvSpPr/>
          <p:nvPr/>
        </p:nvSpPr>
        <p:spPr>
          <a:xfrm>
            <a:off x="3340865" y="2553383"/>
            <a:ext cx="2775726" cy="1015663"/>
          </a:xfrm>
          <a:prstGeom prst="rect">
            <a:avLst/>
          </a:prstGeom>
        </p:spPr>
        <p:txBody>
          <a:bodyPr wrap="square">
            <a:spAutoFit/>
          </a:bodyPr>
          <a:lstStyle/>
          <a:p>
            <a:pPr algn="ctr"/>
            <a:r>
              <a:rPr lang="uk-UA" sz="1200" dirty="0">
                <a:solidFill>
                  <a:schemeClr val="tx1"/>
                </a:solidFill>
                <a:latin typeface="Arial" panose="020B0604020202020204" pitchFamily="34" charset="0"/>
                <a:cs typeface="Arial" panose="020B0604020202020204" pitchFamily="34" charset="0"/>
              </a:rPr>
              <a:t>Уряд може надати в користування </a:t>
            </a:r>
            <a:r>
              <a:rPr lang="uk-UA" sz="1200" b="1" dirty="0">
                <a:solidFill>
                  <a:srgbClr val="1C78B7"/>
                </a:solidFill>
                <a:latin typeface="Arial" panose="020B0604020202020204" pitchFamily="34" charset="0"/>
                <a:cs typeface="Arial" panose="020B0604020202020204" pitchFamily="34" charset="0"/>
              </a:rPr>
              <a:t>земельну ділянку, необхідну для виконання інвестиційного проекту (якщо цього вимагає проект)</a:t>
            </a:r>
            <a:endParaRPr lang="ru-RU" sz="1200" b="1" dirty="0">
              <a:solidFill>
                <a:srgbClr val="1C78B7"/>
              </a:solidFill>
              <a:latin typeface="Arial" panose="020B0604020202020204" pitchFamily="34" charset="0"/>
              <a:cs typeface="Arial" panose="020B0604020202020204" pitchFamily="34" charset="0"/>
            </a:endParaRPr>
          </a:p>
        </p:txBody>
      </p:sp>
      <p:sp>
        <p:nvSpPr>
          <p:cNvPr id="12" name="Прямоугольник 11">
            <a:extLst>
              <a:ext uri="{FF2B5EF4-FFF2-40B4-BE49-F238E27FC236}">
                <a16:creationId xmlns:a16="http://schemas.microsoft.com/office/drawing/2014/main" id="{8EB89C4C-B166-804E-82D4-3AB9B8DFADF2}"/>
              </a:ext>
            </a:extLst>
          </p:cNvPr>
          <p:cNvSpPr/>
          <p:nvPr/>
        </p:nvSpPr>
        <p:spPr>
          <a:xfrm>
            <a:off x="6339397" y="2553383"/>
            <a:ext cx="2266586" cy="1015663"/>
          </a:xfrm>
          <a:prstGeom prst="rect">
            <a:avLst/>
          </a:prstGeom>
        </p:spPr>
        <p:txBody>
          <a:bodyPr wrap="square">
            <a:spAutoFit/>
          </a:bodyPr>
          <a:lstStyle/>
          <a:p>
            <a:pPr algn="ctr"/>
            <a:r>
              <a:rPr lang="uk-UA" sz="1200" dirty="0">
                <a:solidFill>
                  <a:schemeClr val="tx1"/>
                </a:solidFill>
                <a:latin typeface="Arial" panose="020B0604020202020204" pitchFamily="34" charset="0"/>
                <a:cs typeface="Arial" panose="020B0604020202020204" pitchFamily="34" charset="0"/>
              </a:rPr>
              <a:t>Уряд може </a:t>
            </a:r>
            <a:r>
              <a:rPr lang="uk-UA" sz="1200" b="1" dirty="0">
                <a:solidFill>
                  <a:srgbClr val="1C78B7"/>
                </a:solidFill>
                <a:latin typeface="Arial" panose="020B0604020202020204" pitchFamily="34" charset="0"/>
                <a:cs typeface="Arial" panose="020B0604020202020204" pitchFamily="34" charset="0"/>
              </a:rPr>
              <a:t>забезпечити побудову транспортної та комунальної інфраструктури (якщо цього вимагає проект)</a:t>
            </a:r>
            <a:endParaRPr lang="ru-RU" sz="1200" b="1" dirty="0">
              <a:solidFill>
                <a:srgbClr val="1C78B7"/>
              </a:solidFill>
              <a:latin typeface="Arial" panose="020B0604020202020204" pitchFamily="34" charset="0"/>
              <a:cs typeface="Arial" panose="020B0604020202020204" pitchFamily="34" charset="0"/>
            </a:endParaRPr>
          </a:p>
        </p:txBody>
      </p:sp>
      <p:sp>
        <p:nvSpPr>
          <p:cNvPr id="13" name="Заголовок 1">
            <a:extLst>
              <a:ext uri="{FF2B5EF4-FFF2-40B4-BE49-F238E27FC236}">
                <a16:creationId xmlns:a16="http://schemas.microsoft.com/office/drawing/2014/main" id="{4A2150C6-A340-478C-BA93-2AE0821620E0}"/>
              </a:ext>
            </a:extLst>
          </p:cNvPr>
          <p:cNvSpPr txBox="1">
            <a:spLocks/>
          </p:cNvSpPr>
          <p:nvPr/>
        </p:nvSpPr>
        <p:spPr>
          <a:xfrm>
            <a:off x="435378" y="691697"/>
            <a:ext cx="8586701"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Які форми підтримки передбачає Закон</a:t>
            </a:r>
          </a:p>
        </p:txBody>
      </p:sp>
      <p:sp>
        <p:nvSpPr>
          <p:cNvPr id="2" name="Овал 1">
            <a:extLst>
              <a:ext uri="{FF2B5EF4-FFF2-40B4-BE49-F238E27FC236}">
                <a16:creationId xmlns:a16="http://schemas.microsoft.com/office/drawing/2014/main" id="{AEF89C92-3951-45BB-BEAC-2E464940D602}"/>
              </a:ext>
            </a:extLst>
          </p:cNvPr>
          <p:cNvSpPr/>
          <p:nvPr/>
        </p:nvSpPr>
        <p:spPr>
          <a:xfrm>
            <a:off x="1397872" y="1454570"/>
            <a:ext cx="869313" cy="869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23" name="Рисунок 22">
            <a:extLst>
              <a:ext uri="{FF2B5EF4-FFF2-40B4-BE49-F238E27FC236}">
                <a16:creationId xmlns:a16="http://schemas.microsoft.com/office/drawing/2014/main" id="{7F4CA2F5-06A1-446E-83C8-350180F73F4A}"/>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1419043" y="1464380"/>
            <a:ext cx="869313" cy="869313"/>
          </a:xfrm>
          <a:prstGeom prst="rect">
            <a:avLst/>
          </a:prstGeom>
        </p:spPr>
      </p:pic>
      <p:pic>
        <p:nvPicPr>
          <p:cNvPr id="28" name="Picture 6">
            <a:extLst>
              <a:ext uri="{FF2B5EF4-FFF2-40B4-BE49-F238E27FC236}">
                <a16:creationId xmlns:a16="http://schemas.microsoft.com/office/drawing/2014/main" id="{673542F5-90F1-4343-998D-63EEE2981142}"/>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pic>
        <p:nvPicPr>
          <p:cNvPr id="30" name="Рисунок 29">
            <a:extLst>
              <a:ext uri="{FF2B5EF4-FFF2-40B4-BE49-F238E27FC236}">
                <a16:creationId xmlns:a16="http://schemas.microsoft.com/office/drawing/2014/main" id="{30D5A306-9F71-4FD4-82C0-68D50D0B9476}"/>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3831094"/>
            <a:ext cx="9144000" cy="1312406"/>
          </a:xfrm>
          <a:prstGeom prst="rect">
            <a:avLst/>
          </a:prstGeom>
        </p:spPr>
      </p:pic>
      <p:grpSp>
        <p:nvGrpSpPr>
          <p:cNvPr id="19" name="Группа 18">
            <a:extLst>
              <a:ext uri="{FF2B5EF4-FFF2-40B4-BE49-F238E27FC236}">
                <a16:creationId xmlns:a16="http://schemas.microsoft.com/office/drawing/2014/main" id="{A9A9C07A-D537-49C5-81C3-E467FF2149C6}"/>
              </a:ext>
            </a:extLst>
          </p:cNvPr>
          <p:cNvGrpSpPr/>
          <p:nvPr/>
        </p:nvGrpSpPr>
        <p:grpSpPr>
          <a:xfrm>
            <a:off x="6996113" y="1464380"/>
            <a:ext cx="869313" cy="869313"/>
            <a:chOff x="6996113" y="1464380"/>
            <a:chExt cx="869313" cy="869313"/>
          </a:xfrm>
          <a:solidFill>
            <a:schemeClr val="bg1"/>
          </a:solidFill>
        </p:grpSpPr>
        <p:sp>
          <p:nvSpPr>
            <p:cNvPr id="26" name="Овал 25">
              <a:extLst>
                <a:ext uri="{FF2B5EF4-FFF2-40B4-BE49-F238E27FC236}">
                  <a16:creationId xmlns:a16="http://schemas.microsoft.com/office/drawing/2014/main" id="{D297573A-6E85-43D8-9973-5A4EA6EF1CEF}"/>
                </a:ext>
              </a:extLst>
            </p:cNvPr>
            <p:cNvSpPr/>
            <p:nvPr/>
          </p:nvSpPr>
          <p:spPr>
            <a:xfrm>
              <a:off x="6996113" y="1464380"/>
              <a:ext cx="869313" cy="869313"/>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cxnSp>
          <p:nvCxnSpPr>
            <p:cNvPr id="18" name="Прямая соединительная линия 17">
              <a:extLst>
                <a:ext uri="{FF2B5EF4-FFF2-40B4-BE49-F238E27FC236}">
                  <a16:creationId xmlns:a16="http://schemas.microsoft.com/office/drawing/2014/main" id="{DF470FAC-A46B-4AE1-8326-75754C0FB532}"/>
                </a:ext>
              </a:extLst>
            </p:cNvPr>
            <p:cNvCxnSpPr/>
            <p:nvPr/>
          </p:nvCxnSpPr>
          <p:spPr>
            <a:xfrm>
              <a:off x="7045960" y="1696396"/>
              <a:ext cx="769620" cy="0"/>
            </a:xfrm>
            <a:prstGeom prst="line">
              <a:avLst/>
            </a:prstGeom>
            <a:grpFill/>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9" name="Прямоугольник 28">
            <a:extLst>
              <a:ext uri="{FF2B5EF4-FFF2-40B4-BE49-F238E27FC236}">
                <a16:creationId xmlns:a16="http://schemas.microsoft.com/office/drawing/2014/main" id="{CA5EA279-88C8-4F1D-8EA9-5F963F2D9617}"/>
              </a:ext>
            </a:extLst>
          </p:cNvPr>
          <p:cNvSpPr/>
          <p:nvPr/>
        </p:nvSpPr>
        <p:spPr>
          <a:xfrm>
            <a:off x="-21172" y="3830007"/>
            <a:ext cx="9213072" cy="1307826"/>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pic>
        <p:nvPicPr>
          <p:cNvPr id="4" name="Рисунок 3">
            <a:extLst>
              <a:ext uri="{FF2B5EF4-FFF2-40B4-BE49-F238E27FC236}">
                <a16:creationId xmlns:a16="http://schemas.microsoft.com/office/drawing/2014/main" id="{35D95D8F-9521-4C2D-955A-305688141769}"/>
              </a:ext>
            </a:extLst>
          </p:cNvPr>
          <p:cNvPicPr>
            <a:picLocks noChangeAspect="1"/>
          </p:cNvPicPr>
          <p:nvPr/>
        </p:nvPicPr>
        <p:blipFill>
          <a:blip r:embed="rId5"/>
          <a:stretch>
            <a:fillRect/>
          </a:stretch>
        </p:blipFill>
        <p:spPr>
          <a:xfrm>
            <a:off x="2548042" y="4036521"/>
            <a:ext cx="847888" cy="847888"/>
          </a:xfrm>
          <a:prstGeom prst="rect">
            <a:avLst/>
          </a:prstGeom>
        </p:spPr>
      </p:pic>
      <p:pic>
        <p:nvPicPr>
          <p:cNvPr id="6" name="Рисунок 5">
            <a:extLst>
              <a:ext uri="{FF2B5EF4-FFF2-40B4-BE49-F238E27FC236}">
                <a16:creationId xmlns:a16="http://schemas.microsoft.com/office/drawing/2014/main" id="{276E970D-9CB8-4574-B918-0057E8D18410}"/>
              </a:ext>
            </a:extLst>
          </p:cNvPr>
          <p:cNvPicPr>
            <a:picLocks noChangeAspect="1"/>
          </p:cNvPicPr>
          <p:nvPr/>
        </p:nvPicPr>
        <p:blipFill>
          <a:blip r:embed="rId6"/>
          <a:stretch>
            <a:fillRect/>
          </a:stretch>
        </p:blipFill>
        <p:spPr>
          <a:xfrm>
            <a:off x="5748072" y="4036521"/>
            <a:ext cx="847888" cy="847888"/>
          </a:xfrm>
          <a:prstGeom prst="rect">
            <a:avLst/>
          </a:prstGeom>
        </p:spPr>
      </p:pic>
      <p:sp>
        <p:nvSpPr>
          <p:cNvPr id="32" name="TextBox 31">
            <a:extLst>
              <a:ext uri="{FF2B5EF4-FFF2-40B4-BE49-F238E27FC236}">
                <a16:creationId xmlns:a16="http://schemas.microsoft.com/office/drawing/2014/main" id="{81F0ED7F-25EC-40FF-9FA6-77FF226CD91B}"/>
              </a:ext>
            </a:extLst>
          </p:cNvPr>
          <p:cNvSpPr txBox="1"/>
          <p:nvPr/>
        </p:nvSpPr>
        <p:spPr>
          <a:xfrm>
            <a:off x="3417101" y="3985346"/>
            <a:ext cx="1257977" cy="523220"/>
          </a:xfrm>
          <a:prstGeom prst="rect">
            <a:avLst/>
          </a:prstGeom>
          <a:noFill/>
        </p:spPr>
        <p:txBody>
          <a:bodyPr wrap="square">
            <a:spAutoFit/>
          </a:bodyPr>
          <a:lstStyle/>
          <a:p>
            <a:r>
              <a:rPr lang="uk-UA" b="1" dirty="0">
                <a:solidFill>
                  <a:schemeClr val="bg1"/>
                </a:solidFill>
              </a:rPr>
              <a:t>Податковий кодекс</a:t>
            </a:r>
            <a:endParaRPr lang="en-US" b="1" dirty="0">
              <a:solidFill>
                <a:schemeClr val="bg1"/>
              </a:solidFill>
            </a:endParaRPr>
          </a:p>
        </p:txBody>
      </p:sp>
      <p:sp>
        <p:nvSpPr>
          <p:cNvPr id="34" name="TextBox 33">
            <a:extLst>
              <a:ext uri="{FF2B5EF4-FFF2-40B4-BE49-F238E27FC236}">
                <a16:creationId xmlns:a16="http://schemas.microsoft.com/office/drawing/2014/main" id="{0A3D3CF8-440F-4FA2-9D07-AE568A49D8AD}"/>
              </a:ext>
            </a:extLst>
          </p:cNvPr>
          <p:cNvSpPr txBox="1"/>
          <p:nvPr/>
        </p:nvSpPr>
        <p:spPr>
          <a:xfrm>
            <a:off x="6590852" y="4002407"/>
            <a:ext cx="1348561" cy="523220"/>
          </a:xfrm>
          <a:prstGeom prst="rect">
            <a:avLst/>
          </a:prstGeom>
          <a:noFill/>
        </p:spPr>
        <p:txBody>
          <a:bodyPr wrap="square">
            <a:spAutoFit/>
          </a:bodyPr>
          <a:lstStyle/>
          <a:p>
            <a:r>
              <a:rPr lang="uk-UA" b="1" dirty="0">
                <a:solidFill>
                  <a:schemeClr val="bg1"/>
                </a:solidFill>
              </a:rPr>
              <a:t>Бюджетний кодекс</a:t>
            </a:r>
          </a:p>
        </p:txBody>
      </p:sp>
      <p:pic>
        <p:nvPicPr>
          <p:cNvPr id="38" name="Рисунок 37">
            <a:extLst>
              <a:ext uri="{FF2B5EF4-FFF2-40B4-BE49-F238E27FC236}">
                <a16:creationId xmlns:a16="http://schemas.microsoft.com/office/drawing/2014/main" id="{D9D48625-0D14-42BB-B24E-0DD78694BE7C}"/>
              </a:ext>
            </a:extLst>
          </p:cNvPr>
          <p:cNvPicPr>
            <a:picLocks noChangeAspect="1"/>
          </p:cNvPicPr>
          <p:nvPr/>
        </p:nvPicPr>
        <p:blipFill>
          <a:blip r:embed="rId7">
            <a:extLst>
              <a:ext uri="{96DAC541-7B7A-43D3-8B79-37D633B846F1}">
                <asvg:svgBlip xmlns:asvg="http://schemas.microsoft.com/office/drawing/2016/SVG/main" r:embed="rId8"/>
              </a:ext>
            </a:extLst>
          </a:blip>
          <a:srcRect l="5353" r="7531"/>
          <a:stretch>
            <a:fillRect/>
          </a:stretch>
        </p:blipFill>
        <p:spPr>
          <a:xfrm>
            <a:off x="6996768" y="1696396"/>
            <a:ext cx="869314" cy="622406"/>
          </a:xfrm>
          <a:custGeom>
            <a:avLst/>
            <a:gdLst>
              <a:gd name="connsiteX0" fmla="*/ 46700 w 869314"/>
              <a:gd name="connsiteY0" fmla="*/ 0 h 622406"/>
              <a:gd name="connsiteX1" fmla="*/ 822615 w 869314"/>
              <a:gd name="connsiteY1" fmla="*/ 0 h 622406"/>
              <a:gd name="connsiteX2" fmla="*/ 835157 w 869314"/>
              <a:gd name="connsiteY2" fmla="*/ 23107 h 622406"/>
              <a:gd name="connsiteX3" fmla="*/ 869314 w 869314"/>
              <a:gd name="connsiteY3" fmla="*/ 192295 h 622406"/>
              <a:gd name="connsiteX4" fmla="*/ 522256 w 869314"/>
              <a:gd name="connsiteY4" fmla="*/ 618121 h 622406"/>
              <a:gd name="connsiteX5" fmla="*/ 479753 w 869314"/>
              <a:gd name="connsiteY5" fmla="*/ 622406 h 622406"/>
              <a:gd name="connsiteX6" fmla="*/ 389562 w 869314"/>
              <a:gd name="connsiteY6" fmla="*/ 622406 h 622406"/>
              <a:gd name="connsiteX7" fmla="*/ 347059 w 869314"/>
              <a:gd name="connsiteY7" fmla="*/ 618121 h 622406"/>
              <a:gd name="connsiteX8" fmla="*/ 0 w 869314"/>
              <a:gd name="connsiteY8" fmla="*/ 192295 h 622406"/>
              <a:gd name="connsiteX9" fmla="*/ 34158 w 869314"/>
              <a:gd name="connsiteY9" fmla="*/ 23107 h 622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69314" h="622406">
                <a:moveTo>
                  <a:pt x="46700" y="0"/>
                </a:moveTo>
                <a:lnTo>
                  <a:pt x="822615" y="0"/>
                </a:lnTo>
                <a:lnTo>
                  <a:pt x="835157" y="23107"/>
                </a:lnTo>
                <a:cubicBezTo>
                  <a:pt x="857152" y="75109"/>
                  <a:pt x="869314" y="132282"/>
                  <a:pt x="869314" y="192295"/>
                </a:cubicBezTo>
                <a:cubicBezTo>
                  <a:pt x="869314" y="402342"/>
                  <a:pt x="720321" y="577591"/>
                  <a:pt x="522256" y="618121"/>
                </a:cubicBezTo>
                <a:lnTo>
                  <a:pt x="479753" y="622406"/>
                </a:lnTo>
                <a:lnTo>
                  <a:pt x="389562" y="622406"/>
                </a:lnTo>
                <a:lnTo>
                  <a:pt x="347059" y="618121"/>
                </a:lnTo>
                <a:cubicBezTo>
                  <a:pt x="148993" y="577591"/>
                  <a:pt x="0" y="402342"/>
                  <a:pt x="0" y="192295"/>
                </a:cubicBezTo>
                <a:cubicBezTo>
                  <a:pt x="0" y="132282"/>
                  <a:pt x="12163" y="75109"/>
                  <a:pt x="34158" y="23107"/>
                </a:cubicBezTo>
                <a:close/>
              </a:path>
            </a:pathLst>
          </a:custGeom>
        </p:spPr>
      </p:pic>
      <p:sp>
        <p:nvSpPr>
          <p:cNvPr id="15" name="Овал 14">
            <a:extLst>
              <a:ext uri="{FF2B5EF4-FFF2-40B4-BE49-F238E27FC236}">
                <a16:creationId xmlns:a16="http://schemas.microsoft.com/office/drawing/2014/main" id="{A9DE5CA7-BF11-42D3-90D8-941247C6741E}"/>
              </a:ext>
            </a:extLst>
          </p:cNvPr>
          <p:cNvSpPr/>
          <p:nvPr/>
        </p:nvSpPr>
        <p:spPr>
          <a:xfrm>
            <a:off x="4177350" y="1454854"/>
            <a:ext cx="869313" cy="86931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pic>
        <p:nvPicPr>
          <p:cNvPr id="25" name="Рисунок 24" descr="Пейзаж холма">
            <a:extLst>
              <a:ext uri="{FF2B5EF4-FFF2-40B4-BE49-F238E27FC236}">
                <a16:creationId xmlns:a16="http://schemas.microsoft.com/office/drawing/2014/main" id="{C9E956C1-118F-46D0-8C41-93DB8E0762A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23519" y="1593359"/>
            <a:ext cx="569987" cy="569987"/>
          </a:xfrm>
          <a:prstGeom prst="rect">
            <a:avLst/>
          </a:prstGeom>
        </p:spPr>
      </p:pic>
    </p:spTree>
    <p:extLst>
      <p:ext uri="{BB962C8B-B14F-4D97-AF65-F5344CB8AC3E}">
        <p14:creationId xmlns:p14="http://schemas.microsoft.com/office/powerpoint/2010/main" val="691645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Прямоугольник 38">
            <a:extLst>
              <a:ext uri="{FF2B5EF4-FFF2-40B4-BE49-F238E27FC236}">
                <a16:creationId xmlns:a16="http://schemas.microsoft.com/office/drawing/2014/main" id="{18EDA6E7-FCE6-4750-AB94-0368905536C2}"/>
              </a:ext>
            </a:extLst>
          </p:cNvPr>
          <p:cNvSpPr/>
          <p:nvPr/>
        </p:nvSpPr>
        <p:spPr>
          <a:xfrm>
            <a:off x="5500255" y="7922"/>
            <a:ext cx="3659538" cy="3823172"/>
          </a:xfrm>
          <a:prstGeom prst="rect">
            <a:avLst/>
          </a:prstGeom>
          <a:gradFill flip="none" rotWithShape="1">
            <a:gsLst>
              <a:gs pos="0">
                <a:srgbClr val="196CA6"/>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36" name="Прямоугольник 35">
            <a:extLst>
              <a:ext uri="{FF2B5EF4-FFF2-40B4-BE49-F238E27FC236}">
                <a16:creationId xmlns:a16="http://schemas.microsoft.com/office/drawing/2014/main" id="{5642B074-1AFD-46E1-903C-7356FE14EC15}"/>
              </a:ext>
            </a:extLst>
          </p:cNvPr>
          <p:cNvSpPr/>
          <p:nvPr/>
        </p:nvSpPr>
        <p:spPr>
          <a:xfrm>
            <a:off x="5432684" y="1059882"/>
            <a:ext cx="132406" cy="639473"/>
          </a:xfrm>
          <a:custGeom>
            <a:avLst/>
            <a:gdLst>
              <a:gd name="connsiteX0" fmla="*/ 0 w 122246"/>
              <a:gd name="connsiteY0" fmla="*/ 0 h 517553"/>
              <a:gd name="connsiteX1" fmla="*/ 122246 w 122246"/>
              <a:gd name="connsiteY1" fmla="*/ 0 h 517553"/>
              <a:gd name="connsiteX2" fmla="*/ 122246 w 122246"/>
              <a:gd name="connsiteY2" fmla="*/ 517553 h 517553"/>
              <a:gd name="connsiteX3" fmla="*/ 0 w 122246"/>
              <a:gd name="connsiteY3" fmla="*/ 517553 h 517553"/>
              <a:gd name="connsiteX4" fmla="*/ 0 w 122246"/>
              <a:gd name="connsiteY4" fmla="*/ 0 h 517553"/>
              <a:gd name="connsiteX0" fmla="*/ 0 w 132406"/>
              <a:gd name="connsiteY0" fmla="*/ 0 h 639473"/>
              <a:gd name="connsiteX1" fmla="*/ 122246 w 132406"/>
              <a:gd name="connsiteY1" fmla="*/ 0 h 639473"/>
              <a:gd name="connsiteX2" fmla="*/ 132406 w 132406"/>
              <a:gd name="connsiteY2" fmla="*/ 639473 h 639473"/>
              <a:gd name="connsiteX3" fmla="*/ 0 w 132406"/>
              <a:gd name="connsiteY3" fmla="*/ 517553 h 639473"/>
              <a:gd name="connsiteX4" fmla="*/ 0 w 132406"/>
              <a:gd name="connsiteY4" fmla="*/ 0 h 639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406" h="639473">
                <a:moveTo>
                  <a:pt x="0" y="0"/>
                </a:moveTo>
                <a:lnTo>
                  <a:pt x="122246" y="0"/>
                </a:lnTo>
                <a:lnTo>
                  <a:pt x="132406" y="639473"/>
                </a:lnTo>
                <a:lnTo>
                  <a:pt x="0" y="517553"/>
                </a:lnTo>
                <a:lnTo>
                  <a:pt x="0" y="0"/>
                </a:lnTo>
                <a:close/>
              </a:path>
            </a:pathLst>
          </a:custGeom>
          <a:solidFill>
            <a:schemeClr val="bg1"/>
          </a:solidFill>
          <a:ln>
            <a:noFill/>
          </a:ln>
          <a:effectLst>
            <a:outerShdw blurRad="50800" dist="38100" dir="2700000" algn="tl"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5" name="Прямоугольник 14">
            <a:extLst>
              <a:ext uri="{FF2B5EF4-FFF2-40B4-BE49-F238E27FC236}">
                <a16:creationId xmlns:a16="http://schemas.microsoft.com/office/drawing/2014/main" id="{BADF94BF-87B3-4A27-AFB0-D1035BE2BF4B}"/>
              </a:ext>
            </a:extLst>
          </p:cNvPr>
          <p:cNvSpPr/>
          <p:nvPr/>
        </p:nvSpPr>
        <p:spPr>
          <a:xfrm>
            <a:off x="5500255" y="0"/>
            <a:ext cx="3643745" cy="380477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35" name="Прямоугольник 34">
            <a:extLst>
              <a:ext uri="{FF2B5EF4-FFF2-40B4-BE49-F238E27FC236}">
                <a16:creationId xmlns:a16="http://schemas.microsoft.com/office/drawing/2014/main" id="{CDA8B72C-2AD1-4396-B1BA-DFE0F092AFD7}"/>
              </a:ext>
            </a:extLst>
          </p:cNvPr>
          <p:cNvSpPr/>
          <p:nvPr/>
        </p:nvSpPr>
        <p:spPr>
          <a:xfrm>
            <a:off x="5425440" y="1050770"/>
            <a:ext cx="3718560" cy="517553"/>
          </a:xfrm>
          <a:prstGeom prst="rect">
            <a:avLst/>
          </a:prstGeom>
          <a:solidFill>
            <a:schemeClr val="bg1"/>
          </a:solidFill>
          <a:ln>
            <a:noFill/>
          </a:ln>
          <a:effectLst>
            <a:outerShdw blurRad="50800" dist="38100" dir="2700000" algn="tl"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22" name="Рисунок 21">
            <a:extLst>
              <a:ext uri="{FF2B5EF4-FFF2-40B4-BE49-F238E27FC236}">
                <a16:creationId xmlns:a16="http://schemas.microsoft.com/office/drawing/2014/main" id="{8B6FDF78-F2F7-42D0-9821-BA437C87B39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789378"/>
            <a:ext cx="9144000" cy="1346200"/>
          </a:xfrm>
          <a:prstGeom prst="rect">
            <a:avLst/>
          </a:prstGeom>
        </p:spPr>
      </p:pic>
      <p:sp>
        <p:nvSpPr>
          <p:cNvPr id="11" name="Овал 10">
            <a:extLst>
              <a:ext uri="{FF2B5EF4-FFF2-40B4-BE49-F238E27FC236}">
                <a16:creationId xmlns:a16="http://schemas.microsoft.com/office/drawing/2014/main" id="{96A1CEDC-6FE9-434C-B65F-AE33EF907C5B}"/>
              </a:ext>
            </a:extLst>
          </p:cNvPr>
          <p:cNvSpPr/>
          <p:nvPr/>
        </p:nvSpPr>
        <p:spPr>
          <a:xfrm>
            <a:off x="5835387" y="1012009"/>
            <a:ext cx="556314" cy="556314"/>
          </a:xfrm>
          <a:prstGeom prst="ellipse">
            <a:avLst/>
          </a:prstGeom>
          <a:solidFill>
            <a:schemeClr val="bg1"/>
          </a:solidFill>
          <a:ln>
            <a:noFill/>
          </a:ln>
          <a:effectLst>
            <a:outerShdw blurRad="50800" dist="381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Прямоугольник 7">
            <a:extLst>
              <a:ext uri="{FF2B5EF4-FFF2-40B4-BE49-F238E27FC236}">
                <a16:creationId xmlns:a16="http://schemas.microsoft.com/office/drawing/2014/main" id="{B9210A37-1251-724D-9AFA-076F3DFB273A}"/>
              </a:ext>
            </a:extLst>
          </p:cNvPr>
          <p:cNvSpPr/>
          <p:nvPr/>
        </p:nvSpPr>
        <p:spPr>
          <a:xfrm>
            <a:off x="3173438" y="4340554"/>
            <a:ext cx="4168891" cy="461665"/>
          </a:xfrm>
          <a:prstGeom prst="rect">
            <a:avLst/>
          </a:prstGeom>
        </p:spPr>
        <p:txBody>
          <a:bodyPr wrap="square">
            <a:spAutoFit/>
          </a:bodyPr>
          <a:lstStyle/>
          <a:p>
            <a:r>
              <a:rPr lang="uk-UA" sz="1200" dirty="0">
                <a:solidFill>
                  <a:schemeClr val="bg1"/>
                </a:solidFill>
                <a:latin typeface="Arial" panose="020B0604020202020204" pitchFamily="34" charset="0"/>
              </a:rPr>
              <a:t>Про затвердження Порядку взаємодії </a:t>
            </a:r>
            <a:r>
              <a:rPr lang="en-US" sz="1200" b="1" dirty="0" err="1">
                <a:solidFill>
                  <a:schemeClr val="bg1"/>
                </a:solidFill>
                <a:latin typeface="Arial Black" panose="020B0A04020102020204" pitchFamily="34" charset="0"/>
                <a:cs typeface="Arial" panose="020B0604020202020204" pitchFamily="34" charset="0"/>
              </a:rPr>
              <a:t>UkraineInvest</a:t>
            </a:r>
            <a:r>
              <a:rPr lang="en-US" sz="1200" b="1" dirty="0">
                <a:solidFill>
                  <a:schemeClr val="bg1"/>
                </a:solidFill>
                <a:latin typeface="Arial Black" panose="020B0A04020102020204" pitchFamily="34" charset="0"/>
                <a:cs typeface="Arial" panose="020B0604020202020204" pitchFamily="34" charset="0"/>
              </a:rPr>
              <a:t> </a:t>
            </a:r>
            <a:r>
              <a:rPr lang="uk-UA" sz="1200" dirty="0">
                <a:solidFill>
                  <a:schemeClr val="bg1"/>
                </a:solidFill>
                <a:latin typeface="Arial" panose="020B0604020202020204" pitchFamily="34" charset="0"/>
              </a:rPr>
              <a:t>із заявниками, інвесторами із значними інвестиціями</a:t>
            </a:r>
            <a:endParaRPr lang="ru-RU" sz="1200" b="1" dirty="0">
              <a:solidFill>
                <a:schemeClr val="bg1"/>
              </a:solidFill>
              <a:latin typeface="Arial" panose="020B0604020202020204" pitchFamily="34" charset="0"/>
            </a:endParaRPr>
          </a:p>
        </p:txBody>
      </p:sp>
      <p:sp>
        <p:nvSpPr>
          <p:cNvPr id="13" name="Прямоугольник 12">
            <a:extLst>
              <a:ext uri="{FF2B5EF4-FFF2-40B4-BE49-F238E27FC236}">
                <a16:creationId xmlns:a16="http://schemas.microsoft.com/office/drawing/2014/main" id="{47C496BE-C6AE-E545-B9E9-D8EC79D0328E}"/>
              </a:ext>
            </a:extLst>
          </p:cNvPr>
          <p:cNvSpPr/>
          <p:nvPr/>
        </p:nvSpPr>
        <p:spPr>
          <a:xfrm>
            <a:off x="453910" y="2239258"/>
            <a:ext cx="4607676" cy="1200329"/>
          </a:xfrm>
          <a:prstGeom prst="rect">
            <a:avLst/>
          </a:prstGeom>
        </p:spPr>
        <p:txBody>
          <a:bodyPr wrap="square">
            <a:spAutoFit/>
          </a:bodyPr>
          <a:lstStyle/>
          <a:p>
            <a:r>
              <a:rPr lang="en-US" sz="1200" b="1" dirty="0" err="1"/>
              <a:t>UkraineInvest</a:t>
            </a:r>
            <a:r>
              <a:rPr lang="uk-UA" sz="1200" dirty="0"/>
              <a:t> </a:t>
            </a:r>
            <a:r>
              <a:rPr lang="en-US" sz="1200" dirty="0"/>
              <a:t>–</a:t>
            </a:r>
            <a:r>
              <a:rPr lang="uk-UA" sz="1200" dirty="0"/>
              <a:t> державна установа із залучення та підтримки інвестицій в Україну, яка забезпечує потенційних інвесторів інформацією, надає рекомендації та підтримку в питаннях </a:t>
            </a:r>
            <a:r>
              <a:rPr lang="ru-RU" sz="1200" dirty="0" err="1"/>
              <a:t>підготовки</a:t>
            </a:r>
            <a:r>
              <a:rPr lang="ru-RU" sz="1200" dirty="0"/>
              <a:t> та </a:t>
            </a:r>
            <a:r>
              <a:rPr lang="ru-RU" sz="1200" dirty="0" err="1"/>
              <a:t>подання</a:t>
            </a:r>
            <a:r>
              <a:rPr lang="ru-RU" sz="1200" dirty="0"/>
              <a:t> заявки, </a:t>
            </a:r>
            <a:r>
              <a:rPr lang="ru-RU" sz="1200" dirty="0" err="1"/>
              <a:t>інших</a:t>
            </a:r>
            <a:r>
              <a:rPr lang="ru-RU" sz="1200" dirty="0"/>
              <a:t> </a:t>
            </a:r>
            <a:r>
              <a:rPr lang="ru-RU" sz="1200" dirty="0" err="1"/>
              <a:t>документів</a:t>
            </a:r>
            <a:r>
              <a:rPr lang="ru-RU" sz="1200" dirty="0"/>
              <a:t>, </a:t>
            </a:r>
            <a:r>
              <a:rPr lang="ru-RU" sz="1200" dirty="0" err="1"/>
              <a:t>необхідних</a:t>
            </a:r>
            <a:r>
              <a:rPr lang="ru-RU" sz="1200" dirty="0"/>
              <a:t> для </a:t>
            </a:r>
            <a:r>
              <a:rPr lang="ru-RU" sz="1200" dirty="0" err="1"/>
              <a:t>реалізації</a:t>
            </a:r>
            <a:r>
              <a:rPr lang="ru-RU" sz="1200" dirty="0"/>
              <a:t> </a:t>
            </a:r>
            <a:r>
              <a:rPr lang="ru-RU" sz="1200" dirty="0" err="1"/>
              <a:t>інвестиційного</a:t>
            </a:r>
            <a:r>
              <a:rPr lang="ru-RU" sz="1200" dirty="0"/>
              <a:t> проекту </a:t>
            </a:r>
            <a:r>
              <a:rPr lang="ru-RU" sz="1200" dirty="0" err="1"/>
              <a:t>із</a:t>
            </a:r>
            <a:r>
              <a:rPr lang="ru-RU" sz="1200" dirty="0"/>
              <a:t> </a:t>
            </a:r>
            <a:r>
              <a:rPr lang="ru-RU" sz="1200" dirty="0" err="1"/>
              <a:t>значними</a:t>
            </a:r>
            <a:r>
              <a:rPr lang="ru-RU" sz="1200" dirty="0"/>
              <a:t> </a:t>
            </a:r>
            <a:r>
              <a:rPr lang="ru-RU" sz="1200" dirty="0" err="1"/>
              <a:t>інвестиціями</a:t>
            </a:r>
            <a:r>
              <a:rPr lang="ru-RU" sz="1200" dirty="0"/>
              <a:t>, на </a:t>
            </a:r>
            <a:r>
              <a:rPr lang="ru-RU" sz="1200" dirty="0" err="1"/>
              <a:t>безоплатній</a:t>
            </a:r>
            <a:r>
              <a:rPr lang="ru-RU" sz="1200" dirty="0"/>
              <a:t> </a:t>
            </a:r>
            <a:r>
              <a:rPr lang="ru-RU" sz="1200" dirty="0" err="1"/>
              <a:t>основі</a:t>
            </a:r>
            <a:endParaRPr lang="uk-UA" sz="1200" dirty="0"/>
          </a:p>
        </p:txBody>
      </p:sp>
      <p:sp>
        <p:nvSpPr>
          <p:cNvPr id="9" name="Заголовок 1">
            <a:extLst>
              <a:ext uri="{FF2B5EF4-FFF2-40B4-BE49-F238E27FC236}">
                <a16:creationId xmlns:a16="http://schemas.microsoft.com/office/drawing/2014/main" id="{0731F9E2-196D-4DCC-9E33-6CF5214E2592}"/>
              </a:ext>
            </a:extLst>
          </p:cNvPr>
          <p:cNvSpPr txBox="1">
            <a:spLocks/>
          </p:cNvSpPr>
          <p:nvPr/>
        </p:nvSpPr>
        <p:spPr>
          <a:xfrm>
            <a:off x="435379" y="691697"/>
            <a:ext cx="4492221"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Роль </a:t>
            </a:r>
            <a:r>
              <a:rPr lang="en-US" sz="2800" b="1" dirty="0">
                <a:latin typeface="Arial Black" panose="020B0A04020102020204" pitchFamily="34" charset="0"/>
                <a:cs typeface="Arial" panose="020B0604020202020204" pitchFamily="34" charset="0"/>
              </a:rPr>
              <a:t>UkraineInvest </a:t>
            </a:r>
            <a:r>
              <a:rPr lang="uk-UA" sz="2800" b="1" dirty="0">
                <a:latin typeface="Arial Black" panose="020B0A04020102020204" pitchFamily="34" charset="0"/>
                <a:cs typeface="Arial" panose="020B0604020202020204" pitchFamily="34" charset="0"/>
              </a:rPr>
              <a:t>та види безоплатних послуг інвесторам </a:t>
            </a:r>
          </a:p>
        </p:txBody>
      </p:sp>
      <p:sp>
        <p:nvSpPr>
          <p:cNvPr id="14" name="TextBox 13">
            <a:extLst>
              <a:ext uri="{FF2B5EF4-FFF2-40B4-BE49-F238E27FC236}">
                <a16:creationId xmlns:a16="http://schemas.microsoft.com/office/drawing/2014/main" id="{7A100A71-9F81-4882-AFF2-0AAA76AE3158}"/>
              </a:ext>
            </a:extLst>
          </p:cNvPr>
          <p:cNvSpPr txBox="1"/>
          <p:nvPr/>
        </p:nvSpPr>
        <p:spPr>
          <a:xfrm>
            <a:off x="5995611" y="1641557"/>
            <a:ext cx="3026469" cy="1851789"/>
          </a:xfrm>
          <a:prstGeom prst="rect">
            <a:avLst/>
          </a:prstGeom>
          <a:noFill/>
        </p:spPr>
        <p:txBody>
          <a:bodyPr wrap="square">
            <a:spAutoFit/>
          </a:bodyPr>
          <a:lstStyle/>
          <a:p>
            <a:pPr marL="285750" indent="-285750">
              <a:lnSpc>
                <a:spcPct val="150000"/>
              </a:lnSpc>
              <a:spcAft>
                <a:spcPts val="500"/>
              </a:spcAft>
              <a:buClr>
                <a:schemeClr val="bg1"/>
              </a:buClr>
              <a:buSzPct val="150000"/>
              <a:buFont typeface="Arial" panose="020B0604020202020204" pitchFamily="34" charset="0"/>
              <a:buChar char="•"/>
            </a:pPr>
            <a:r>
              <a:rPr lang="uk-UA" sz="1100" b="1" dirty="0">
                <a:solidFill>
                  <a:schemeClr val="tx1"/>
                </a:solidFill>
              </a:rPr>
              <a:t>Супровід та рекомендації</a:t>
            </a:r>
          </a:p>
          <a:p>
            <a:pPr marL="285750" indent="-285750">
              <a:spcAft>
                <a:spcPts val="500"/>
              </a:spcAft>
              <a:buClr>
                <a:schemeClr val="bg1"/>
              </a:buClr>
              <a:buSzPct val="150000"/>
              <a:buFont typeface="Arial" panose="020B0604020202020204" pitchFamily="34" charset="0"/>
              <a:buChar char="•"/>
            </a:pPr>
            <a:r>
              <a:rPr lang="uk-UA" sz="1100" b="1" dirty="0">
                <a:solidFill>
                  <a:schemeClr val="tx1"/>
                </a:solidFill>
              </a:rPr>
              <a:t>Комунікація</a:t>
            </a:r>
          </a:p>
          <a:p>
            <a:pPr marL="285750" indent="-285750">
              <a:spcAft>
                <a:spcPts val="500"/>
              </a:spcAft>
              <a:buClr>
                <a:schemeClr val="bg1"/>
              </a:buClr>
              <a:buSzPct val="150000"/>
              <a:buFont typeface="Arial" panose="020B0604020202020204" pitchFamily="34" charset="0"/>
              <a:buChar char="•"/>
            </a:pPr>
            <a:r>
              <a:rPr lang="uk-UA" sz="1100" b="1" dirty="0">
                <a:solidFill>
                  <a:schemeClr val="tx1"/>
                </a:solidFill>
              </a:rPr>
              <a:t>Регіональна підтримка</a:t>
            </a:r>
          </a:p>
          <a:p>
            <a:pPr marL="285750" indent="-285750">
              <a:spcAft>
                <a:spcPts val="500"/>
              </a:spcAft>
              <a:buClr>
                <a:schemeClr val="bg1"/>
              </a:buClr>
              <a:buSzPct val="150000"/>
              <a:buFont typeface="Arial" panose="020B0604020202020204" pitchFamily="34" charset="0"/>
              <a:buChar char="•"/>
            </a:pPr>
            <a:r>
              <a:rPr lang="uk-UA" sz="1100" b="1" dirty="0">
                <a:solidFill>
                  <a:schemeClr val="tx1"/>
                </a:solidFill>
              </a:rPr>
              <a:t>Адвокація</a:t>
            </a:r>
          </a:p>
          <a:p>
            <a:pPr marL="285750" indent="-285750">
              <a:spcAft>
                <a:spcPts val="500"/>
              </a:spcAft>
              <a:buClr>
                <a:schemeClr val="bg1"/>
              </a:buClr>
              <a:buSzPct val="150000"/>
              <a:buFont typeface="Arial" panose="020B0604020202020204" pitchFamily="34" charset="0"/>
              <a:buChar char="•"/>
            </a:pPr>
            <a:r>
              <a:rPr lang="uk-UA" sz="1100" b="1" dirty="0">
                <a:solidFill>
                  <a:schemeClr val="tx1"/>
                </a:solidFill>
              </a:rPr>
              <a:t>Аналітична та інформаційна підтримка</a:t>
            </a:r>
          </a:p>
          <a:p>
            <a:pPr marL="285750" indent="-285750">
              <a:spcAft>
                <a:spcPts val="500"/>
              </a:spcAft>
              <a:buClr>
                <a:schemeClr val="bg1"/>
              </a:buClr>
              <a:buSzPct val="150000"/>
              <a:buFont typeface="Arial" panose="020B0604020202020204" pitchFamily="34" charset="0"/>
              <a:buChar char="•"/>
            </a:pPr>
            <a:r>
              <a:rPr lang="uk-UA" sz="1100" b="1" dirty="0">
                <a:solidFill>
                  <a:schemeClr val="tx1"/>
                </a:solidFill>
              </a:rPr>
              <a:t>Експертиза з питань політики та секторів економіки</a:t>
            </a:r>
          </a:p>
        </p:txBody>
      </p:sp>
      <p:sp>
        <p:nvSpPr>
          <p:cNvPr id="19" name="Прямоугольник 15">
            <a:extLst>
              <a:ext uri="{FF2B5EF4-FFF2-40B4-BE49-F238E27FC236}">
                <a16:creationId xmlns:a16="http://schemas.microsoft.com/office/drawing/2014/main" id="{5A6F8395-B58D-4467-9A94-A8CDD35B6936}"/>
              </a:ext>
            </a:extLst>
          </p:cNvPr>
          <p:cNvSpPr/>
          <p:nvPr/>
        </p:nvSpPr>
        <p:spPr>
          <a:xfrm rot="5400000">
            <a:off x="7253252" y="1898631"/>
            <a:ext cx="137750" cy="3643744"/>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20" name="Picture 6">
            <a:extLst>
              <a:ext uri="{FF2B5EF4-FFF2-40B4-BE49-F238E27FC236}">
                <a16:creationId xmlns:a16="http://schemas.microsoft.com/office/drawing/2014/main" id="{079DC7C3-9661-4DB3-9183-695A27D6CDC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21" name="TextBox 20">
            <a:extLst>
              <a:ext uri="{FF2B5EF4-FFF2-40B4-BE49-F238E27FC236}">
                <a16:creationId xmlns:a16="http://schemas.microsoft.com/office/drawing/2014/main" id="{1EC95B78-C8FB-440C-9DE2-1239E4493851}"/>
              </a:ext>
            </a:extLst>
          </p:cNvPr>
          <p:cNvSpPr txBox="1"/>
          <p:nvPr/>
        </p:nvSpPr>
        <p:spPr>
          <a:xfrm>
            <a:off x="6540413" y="1059333"/>
            <a:ext cx="2114219" cy="461665"/>
          </a:xfrm>
          <a:prstGeom prst="rect">
            <a:avLst/>
          </a:prstGeom>
          <a:noFill/>
        </p:spPr>
        <p:txBody>
          <a:bodyPr wrap="square">
            <a:spAutoFit/>
          </a:bodyPr>
          <a:lstStyle/>
          <a:p>
            <a:pPr lvl="3"/>
            <a:r>
              <a:rPr lang="uk-UA" sz="1200" b="1" dirty="0">
                <a:solidFill>
                  <a:schemeClr val="tx1"/>
                </a:solidFill>
                <a:hlinkClick r:id="rId5">
                  <a:extLst>
                    <a:ext uri="{A12FA001-AC4F-418D-AE19-62706E023703}">
                      <ahyp:hlinkClr xmlns:ahyp="http://schemas.microsoft.com/office/drawing/2018/hyperlinkcolor" val="tx"/>
                    </a:ext>
                  </a:extLst>
                </a:hlinkClick>
              </a:rPr>
              <a:t>ВИДИ БЕЗОПЛАТНИХ </a:t>
            </a:r>
            <a:endParaRPr lang="en-US" sz="1200" b="1" dirty="0">
              <a:solidFill>
                <a:schemeClr val="tx1"/>
              </a:solidFill>
              <a:hlinkClick r:id="rId5">
                <a:extLst>
                  <a:ext uri="{A12FA001-AC4F-418D-AE19-62706E023703}">
                    <ahyp:hlinkClr xmlns:ahyp="http://schemas.microsoft.com/office/drawing/2018/hyperlinkcolor" val="tx"/>
                  </a:ext>
                </a:extLst>
              </a:hlinkClick>
            </a:endParaRPr>
          </a:p>
          <a:p>
            <a:pPr lvl="3"/>
            <a:r>
              <a:rPr lang="uk-UA" sz="1200" b="1" dirty="0">
                <a:solidFill>
                  <a:schemeClr val="tx1"/>
                </a:solidFill>
                <a:hlinkClick r:id="rId5">
                  <a:extLst>
                    <a:ext uri="{A12FA001-AC4F-418D-AE19-62706E023703}">
                      <ahyp:hlinkClr xmlns:ahyp="http://schemas.microsoft.com/office/drawing/2018/hyperlinkcolor" val="tx"/>
                    </a:ext>
                  </a:extLst>
                </a:hlinkClick>
              </a:rPr>
              <a:t>ПОСЛУГ ІНВЕСТОРАМ</a:t>
            </a:r>
            <a:r>
              <a:rPr lang="uk-UA" sz="1200" b="1" dirty="0">
                <a:solidFill>
                  <a:schemeClr val="tx1"/>
                </a:solidFill>
              </a:rPr>
              <a:t>: </a:t>
            </a:r>
          </a:p>
        </p:txBody>
      </p:sp>
      <p:grpSp>
        <p:nvGrpSpPr>
          <p:cNvPr id="25" name="Группа 24">
            <a:extLst>
              <a:ext uri="{FF2B5EF4-FFF2-40B4-BE49-F238E27FC236}">
                <a16:creationId xmlns:a16="http://schemas.microsoft.com/office/drawing/2014/main" id="{35B15DE9-B713-4CCD-9554-50C79B255943}"/>
              </a:ext>
            </a:extLst>
          </p:cNvPr>
          <p:cNvGrpSpPr/>
          <p:nvPr/>
        </p:nvGrpSpPr>
        <p:grpSpPr>
          <a:xfrm>
            <a:off x="2186759" y="3976832"/>
            <a:ext cx="950358" cy="950358"/>
            <a:chOff x="1672409" y="3976624"/>
            <a:chExt cx="950358" cy="950358"/>
          </a:xfrm>
        </p:grpSpPr>
        <p:sp>
          <p:nvSpPr>
            <p:cNvPr id="24" name="Прямоугольник 23">
              <a:extLst>
                <a:ext uri="{FF2B5EF4-FFF2-40B4-BE49-F238E27FC236}">
                  <a16:creationId xmlns:a16="http://schemas.microsoft.com/office/drawing/2014/main" id="{E5370B38-B888-4F32-B811-09F46C7E157B}"/>
                </a:ext>
              </a:extLst>
            </p:cNvPr>
            <p:cNvSpPr/>
            <p:nvPr/>
          </p:nvSpPr>
          <p:spPr>
            <a:xfrm>
              <a:off x="1672409" y="3976624"/>
              <a:ext cx="950358" cy="950358"/>
            </a:xfrm>
            <a:prstGeom prst="rect">
              <a:avLst/>
            </a:prstGeom>
            <a:solidFill>
              <a:srgbClr val="1C7AB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pic>
          <p:nvPicPr>
            <p:cNvPr id="18" name="Рисунок 17">
              <a:extLst>
                <a:ext uri="{FF2B5EF4-FFF2-40B4-BE49-F238E27FC236}">
                  <a16:creationId xmlns:a16="http://schemas.microsoft.com/office/drawing/2014/main" id="{DB346CA5-5C22-47DB-80C7-7587E72FFDA0}"/>
                </a:ext>
              </a:extLst>
            </p:cNvPr>
            <p:cNvPicPr>
              <a:picLocks noChangeAspect="1"/>
            </p:cNvPicPr>
            <p:nvPr/>
          </p:nvPicPr>
          <p:blipFill>
            <a:blip r:embed="rId6"/>
            <a:stretch>
              <a:fillRect/>
            </a:stretch>
          </p:blipFill>
          <p:spPr>
            <a:xfrm>
              <a:off x="1724986" y="4021019"/>
              <a:ext cx="857396" cy="857396"/>
            </a:xfrm>
            <a:prstGeom prst="rect">
              <a:avLst/>
            </a:prstGeom>
          </p:spPr>
        </p:pic>
      </p:grpSp>
      <p:pic>
        <p:nvPicPr>
          <p:cNvPr id="32" name="Рисунок 31">
            <a:extLst>
              <a:ext uri="{FF2B5EF4-FFF2-40B4-BE49-F238E27FC236}">
                <a16:creationId xmlns:a16="http://schemas.microsoft.com/office/drawing/2014/main" id="{1C6B3E09-1878-4B29-B40F-2E233C8F47B7}"/>
              </a:ext>
            </a:extLst>
          </p:cNvPr>
          <p:cNvPicPr>
            <a:picLocks noChangeAspect="1"/>
          </p:cNvPicPr>
          <p:nvPr/>
        </p:nvPicPr>
        <p:blipFill>
          <a:blip r:embed="rId7"/>
          <a:stretch>
            <a:fillRect/>
          </a:stretch>
        </p:blipFill>
        <p:spPr>
          <a:xfrm>
            <a:off x="5848798" y="1007153"/>
            <a:ext cx="556314" cy="556314"/>
          </a:xfrm>
          <a:prstGeom prst="rect">
            <a:avLst/>
          </a:prstGeom>
          <a:effectLst>
            <a:outerShdw blurRad="50800" dist="38100" dir="2700000" algn="tl" rotWithShape="0">
              <a:prstClr val="black">
                <a:alpha val="5000"/>
              </a:prstClr>
            </a:outerShdw>
          </a:effectLst>
        </p:spPr>
      </p:pic>
      <p:pic>
        <p:nvPicPr>
          <p:cNvPr id="34" name="Рисунок 33">
            <a:extLst>
              <a:ext uri="{FF2B5EF4-FFF2-40B4-BE49-F238E27FC236}">
                <a16:creationId xmlns:a16="http://schemas.microsoft.com/office/drawing/2014/main" id="{381DCAB8-A86A-4CB2-9C89-477CFA80C35E}"/>
              </a:ext>
            </a:extLst>
          </p:cNvPr>
          <p:cNvPicPr>
            <a:picLocks noChangeAspect="1"/>
          </p:cNvPicPr>
          <p:nvPr/>
        </p:nvPicPr>
        <p:blipFill>
          <a:blip r:embed="rId8"/>
          <a:stretch>
            <a:fillRect/>
          </a:stretch>
        </p:blipFill>
        <p:spPr>
          <a:xfrm>
            <a:off x="5835232" y="291842"/>
            <a:ext cx="2819400" cy="575388"/>
          </a:xfrm>
          <a:prstGeom prst="rect">
            <a:avLst/>
          </a:prstGeom>
        </p:spPr>
      </p:pic>
      <p:grpSp>
        <p:nvGrpSpPr>
          <p:cNvPr id="38" name="Группа 37">
            <a:extLst>
              <a:ext uri="{FF2B5EF4-FFF2-40B4-BE49-F238E27FC236}">
                <a16:creationId xmlns:a16="http://schemas.microsoft.com/office/drawing/2014/main" id="{542D5472-2564-4A31-9C2C-1DC8B5CC3ADA}"/>
              </a:ext>
            </a:extLst>
          </p:cNvPr>
          <p:cNvGrpSpPr/>
          <p:nvPr/>
        </p:nvGrpSpPr>
        <p:grpSpPr>
          <a:xfrm>
            <a:off x="3262086" y="4056892"/>
            <a:ext cx="1633764" cy="307777"/>
            <a:chOff x="3262086" y="4056892"/>
            <a:chExt cx="1633764" cy="307777"/>
          </a:xfrm>
        </p:grpSpPr>
        <p:sp>
          <p:nvSpPr>
            <p:cNvPr id="31" name="Прямоугольник 30">
              <a:extLst>
                <a:ext uri="{FF2B5EF4-FFF2-40B4-BE49-F238E27FC236}">
                  <a16:creationId xmlns:a16="http://schemas.microsoft.com/office/drawing/2014/main" id="{874BD7B9-D672-4C8F-AE48-0BDDE4BAAEA9}"/>
                </a:ext>
              </a:extLst>
            </p:cNvPr>
            <p:cNvSpPr/>
            <p:nvPr/>
          </p:nvSpPr>
          <p:spPr>
            <a:xfrm>
              <a:off x="3262086" y="4081009"/>
              <a:ext cx="1633764" cy="259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7" name="TextBox 36">
              <a:extLst>
                <a:ext uri="{FF2B5EF4-FFF2-40B4-BE49-F238E27FC236}">
                  <a16:creationId xmlns:a16="http://schemas.microsoft.com/office/drawing/2014/main" id="{0793D4FD-CBDE-4432-840F-2DC5B2E8F5D5}"/>
                </a:ext>
              </a:extLst>
            </p:cNvPr>
            <p:cNvSpPr txBox="1"/>
            <p:nvPr/>
          </p:nvSpPr>
          <p:spPr>
            <a:xfrm>
              <a:off x="3299061" y="4056892"/>
              <a:ext cx="1559813" cy="307777"/>
            </a:xfrm>
            <a:prstGeom prst="rect">
              <a:avLst/>
            </a:prstGeom>
            <a:noFill/>
          </p:spPr>
          <p:txBody>
            <a:bodyPr wrap="square">
              <a:spAutoFit/>
            </a:bodyPr>
            <a:lstStyle/>
            <a:p>
              <a:r>
                <a:rPr lang="uk-UA" b="1" dirty="0">
                  <a:solidFill>
                    <a:srgbClr val="1C7ABA"/>
                  </a:solidFill>
                  <a:latin typeface="Arial" panose="020B0604020202020204" pitchFamily="34" charset="0"/>
                </a:rPr>
                <a:t>Постанова КМУ</a:t>
              </a:r>
              <a:endParaRPr lang="en-US" b="1" dirty="0">
                <a:solidFill>
                  <a:srgbClr val="1C7ABA"/>
                </a:solidFill>
                <a:latin typeface="Arial" panose="020B0604020202020204" pitchFamily="34" charset="0"/>
              </a:endParaRPr>
            </a:p>
          </p:txBody>
        </p:sp>
      </p:grpSp>
    </p:spTree>
    <p:extLst>
      <p:ext uri="{BB962C8B-B14F-4D97-AF65-F5344CB8AC3E}">
        <p14:creationId xmlns:p14="http://schemas.microsoft.com/office/powerpoint/2010/main" val="2499008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19">
            <a:extLst>
              <a:ext uri="{FF2B5EF4-FFF2-40B4-BE49-F238E27FC236}">
                <a16:creationId xmlns:a16="http://schemas.microsoft.com/office/drawing/2014/main" id="{68ECBF24-C521-47EC-A829-A8FD27B3F5D1}"/>
              </a:ext>
            </a:extLst>
          </p:cNvPr>
          <p:cNvSpPr/>
          <p:nvPr/>
        </p:nvSpPr>
        <p:spPr>
          <a:xfrm>
            <a:off x="-1" y="1645920"/>
            <a:ext cx="9144001" cy="3497579"/>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pic>
        <p:nvPicPr>
          <p:cNvPr id="80" name="Рисунок 79">
            <a:extLst>
              <a:ext uri="{FF2B5EF4-FFF2-40B4-BE49-F238E27FC236}">
                <a16:creationId xmlns:a16="http://schemas.microsoft.com/office/drawing/2014/main" id="{645B54C6-64A2-4531-9D6C-E8273659122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789378"/>
            <a:ext cx="9144000" cy="1346200"/>
          </a:xfrm>
          <a:prstGeom prst="rect">
            <a:avLst/>
          </a:prstGeom>
        </p:spPr>
      </p:pic>
      <p:sp>
        <p:nvSpPr>
          <p:cNvPr id="82" name="Прямоугольник 81">
            <a:extLst>
              <a:ext uri="{FF2B5EF4-FFF2-40B4-BE49-F238E27FC236}">
                <a16:creationId xmlns:a16="http://schemas.microsoft.com/office/drawing/2014/main" id="{05464D73-5B06-4F5E-B30E-80EAFC33E977}"/>
              </a:ext>
            </a:extLst>
          </p:cNvPr>
          <p:cNvSpPr/>
          <p:nvPr/>
        </p:nvSpPr>
        <p:spPr>
          <a:xfrm>
            <a:off x="2186759" y="3976832"/>
            <a:ext cx="950358" cy="950358"/>
          </a:xfrm>
          <a:prstGeom prst="rect">
            <a:avLst/>
          </a:prstGeom>
          <a:solidFill>
            <a:srgbClr val="1C7AB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10" name="Заголовок 1">
            <a:extLst>
              <a:ext uri="{FF2B5EF4-FFF2-40B4-BE49-F238E27FC236}">
                <a16:creationId xmlns:a16="http://schemas.microsoft.com/office/drawing/2014/main" id="{0B33F770-BFE6-4ECB-8CEE-19BAFCF1A157}"/>
              </a:ext>
            </a:extLst>
          </p:cNvPr>
          <p:cNvSpPr txBox="1">
            <a:spLocks/>
          </p:cNvSpPr>
          <p:nvPr/>
        </p:nvSpPr>
        <p:spPr>
          <a:xfrm>
            <a:off x="1198534" y="-924963"/>
            <a:ext cx="6291994" cy="74392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x-none" sz="2000" b="1" dirty="0"/>
          </a:p>
        </p:txBody>
      </p:sp>
      <p:sp>
        <p:nvSpPr>
          <p:cNvPr id="12" name="Заголовок 1">
            <a:extLst>
              <a:ext uri="{FF2B5EF4-FFF2-40B4-BE49-F238E27FC236}">
                <a16:creationId xmlns:a16="http://schemas.microsoft.com/office/drawing/2014/main" id="{B62A5E28-118C-4ADB-A32A-360CA8A55183}"/>
              </a:ext>
            </a:extLst>
          </p:cNvPr>
          <p:cNvSpPr txBox="1">
            <a:spLocks/>
          </p:cNvSpPr>
          <p:nvPr/>
        </p:nvSpPr>
        <p:spPr>
          <a:xfrm>
            <a:off x="435379" y="691697"/>
            <a:ext cx="7747922"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Процедура отримання підтримки: </a:t>
            </a:r>
            <a:r>
              <a:rPr lang="x-none" sz="2800" b="1" dirty="0">
                <a:latin typeface="Arial Black" panose="020B0A04020102020204" pitchFamily="34" charset="0"/>
              </a:rPr>
              <a:t>Вимоги до ТЕО</a:t>
            </a:r>
          </a:p>
        </p:txBody>
      </p:sp>
      <p:sp>
        <p:nvSpPr>
          <p:cNvPr id="17" name="TextBox 16">
            <a:extLst>
              <a:ext uri="{FF2B5EF4-FFF2-40B4-BE49-F238E27FC236}">
                <a16:creationId xmlns:a16="http://schemas.microsoft.com/office/drawing/2014/main" id="{6A15AA9B-1D7E-4FBF-BEFB-FAD91D793F21}"/>
              </a:ext>
            </a:extLst>
          </p:cNvPr>
          <p:cNvSpPr txBox="1"/>
          <p:nvPr/>
        </p:nvSpPr>
        <p:spPr>
          <a:xfrm>
            <a:off x="3189694" y="4279184"/>
            <a:ext cx="4125506" cy="646331"/>
          </a:xfrm>
          <a:prstGeom prst="rect">
            <a:avLst/>
          </a:prstGeom>
          <a:noFill/>
        </p:spPr>
        <p:txBody>
          <a:bodyPr wrap="square">
            <a:spAutoFit/>
          </a:bodyPr>
          <a:lstStyle/>
          <a:p>
            <a:r>
              <a:rPr lang="uk-UA" sz="1200" dirty="0">
                <a:solidFill>
                  <a:schemeClr val="bg1"/>
                </a:solidFill>
                <a:latin typeface="+mj-lt"/>
              </a:rPr>
              <a:t>Про затвердження вимог до техніко-економічного обґрунтування інвестиційного проекту із значними інвестиціями </a:t>
            </a:r>
          </a:p>
        </p:txBody>
      </p:sp>
      <p:pic>
        <p:nvPicPr>
          <p:cNvPr id="19" name="Picture 6">
            <a:extLst>
              <a:ext uri="{FF2B5EF4-FFF2-40B4-BE49-F238E27FC236}">
                <a16:creationId xmlns:a16="http://schemas.microsoft.com/office/drawing/2014/main" id="{E262D564-0342-439C-B652-5E645CF8478F}"/>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grpSp>
        <p:nvGrpSpPr>
          <p:cNvPr id="91" name="Группа 90">
            <a:extLst>
              <a:ext uri="{FF2B5EF4-FFF2-40B4-BE49-F238E27FC236}">
                <a16:creationId xmlns:a16="http://schemas.microsoft.com/office/drawing/2014/main" id="{CB34E65E-3EA7-4E49-8CBD-85DCAA2B79B5}"/>
              </a:ext>
            </a:extLst>
          </p:cNvPr>
          <p:cNvGrpSpPr/>
          <p:nvPr/>
        </p:nvGrpSpPr>
        <p:grpSpPr>
          <a:xfrm>
            <a:off x="344226" y="1770241"/>
            <a:ext cx="2808340" cy="308495"/>
            <a:chOff x="344226" y="1831201"/>
            <a:chExt cx="2808340" cy="308495"/>
          </a:xfrm>
        </p:grpSpPr>
        <p:sp>
          <p:nvSpPr>
            <p:cNvPr id="3" name="Прямоугольник: скругленные углы 2">
              <a:extLst>
                <a:ext uri="{FF2B5EF4-FFF2-40B4-BE49-F238E27FC236}">
                  <a16:creationId xmlns:a16="http://schemas.microsoft.com/office/drawing/2014/main" id="{388F8E4C-54B9-41C7-8136-D0860042F973}"/>
                </a:ext>
              </a:extLst>
            </p:cNvPr>
            <p:cNvSpPr/>
            <p:nvPr/>
          </p:nvSpPr>
          <p:spPr>
            <a:xfrm>
              <a:off x="344226" y="1831201"/>
              <a:ext cx="2752486" cy="308495"/>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7" name="TextBox 26">
              <a:extLst>
                <a:ext uri="{FF2B5EF4-FFF2-40B4-BE49-F238E27FC236}">
                  <a16:creationId xmlns:a16="http://schemas.microsoft.com/office/drawing/2014/main" id="{0DBE16CB-0239-496E-91A5-793A120CC563}"/>
                </a:ext>
              </a:extLst>
            </p:cNvPr>
            <p:cNvSpPr txBox="1"/>
            <p:nvPr/>
          </p:nvSpPr>
          <p:spPr>
            <a:xfrm>
              <a:off x="409539" y="1871842"/>
              <a:ext cx="2743027" cy="215444"/>
            </a:xfrm>
            <a:prstGeom prst="rect">
              <a:avLst/>
            </a:prstGeom>
            <a:noFill/>
          </p:spPr>
          <p:txBody>
            <a:bodyPr wrap="square">
              <a:spAutoFit/>
            </a:bodyPr>
            <a:lstStyle/>
            <a:p>
              <a:pPr marL="182562">
                <a:spcBef>
                  <a:spcPts val="500"/>
                </a:spcBef>
                <a:buClr>
                  <a:srgbClr val="317AAC"/>
                </a:buClr>
              </a:pPr>
              <a:r>
                <a:rPr lang="uk-UA" sz="800" dirty="0"/>
                <a:t>коротке </a:t>
              </a:r>
              <a:r>
                <a:rPr lang="uk-UA" sz="800" b="1" dirty="0"/>
                <a:t>резюме</a:t>
              </a:r>
              <a:r>
                <a:rPr lang="uk-UA" sz="800" dirty="0"/>
                <a:t> результатів підготовки ТЕО</a:t>
              </a:r>
            </a:p>
          </p:txBody>
        </p:sp>
        <p:sp>
          <p:nvSpPr>
            <p:cNvPr id="6" name="Овал 5">
              <a:extLst>
                <a:ext uri="{FF2B5EF4-FFF2-40B4-BE49-F238E27FC236}">
                  <a16:creationId xmlns:a16="http://schemas.microsoft.com/office/drawing/2014/main" id="{AFE540A0-84C4-4E36-B46F-4E4426AF645D}"/>
                </a:ext>
              </a:extLst>
            </p:cNvPr>
            <p:cNvSpPr/>
            <p:nvPr/>
          </p:nvSpPr>
          <p:spPr>
            <a:xfrm>
              <a:off x="461648" y="1945816"/>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2" name="Группа 91">
            <a:extLst>
              <a:ext uri="{FF2B5EF4-FFF2-40B4-BE49-F238E27FC236}">
                <a16:creationId xmlns:a16="http://schemas.microsoft.com/office/drawing/2014/main" id="{95AF8CEF-C74A-4188-BDC2-BBA0AFDD5F32}"/>
              </a:ext>
            </a:extLst>
          </p:cNvPr>
          <p:cNvGrpSpPr/>
          <p:nvPr/>
        </p:nvGrpSpPr>
        <p:grpSpPr>
          <a:xfrm>
            <a:off x="349232" y="2135056"/>
            <a:ext cx="2752486" cy="338554"/>
            <a:chOff x="349232" y="2196016"/>
            <a:chExt cx="2752486" cy="338554"/>
          </a:xfrm>
        </p:grpSpPr>
        <p:sp>
          <p:nvSpPr>
            <p:cNvPr id="31" name="Прямоугольник: скругленные углы 30">
              <a:extLst>
                <a:ext uri="{FF2B5EF4-FFF2-40B4-BE49-F238E27FC236}">
                  <a16:creationId xmlns:a16="http://schemas.microsoft.com/office/drawing/2014/main" id="{CE002ED4-56F5-4E18-9AAD-1CC281698A2C}"/>
                </a:ext>
              </a:extLst>
            </p:cNvPr>
            <p:cNvSpPr/>
            <p:nvPr/>
          </p:nvSpPr>
          <p:spPr>
            <a:xfrm>
              <a:off x="349232" y="2222559"/>
              <a:ext cx="2752486" cy="308495"/>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8" name="TextBox 27">
              <a:extLst>
                <a:ext uri="{FF2B5EF4-FFF2-40B4-BE49-F238E27FC236}">
                  <a16:creationId xmlns:a16="http://schemas.microsoft.com/office/drawing/2014/main" id="{40477241-38EA-4301-9F04-7BF6DD9C89CB}"/>
                </a:ext>
              </a:extLst>
            </p:cNvPr>
            <p:cNvSpPr txBox="1"/>
            <p:nvPr/>
          </p:nvSpPr>
          <p:spPr>
            <a:xfrm>
              <a:off x="409540" y="2196016"/>
              <a:ext cx="2487676" cy="338554"/>
            </a:xfrm>
            <a:prstGeom prst="rect">
              <a:avLst/>
            </a:prstGeom>
            <a:noFill/>
          </p:spPr>
          <p:txBody>
            <a:bodyPr wrap="square">
              <a:spAutoFit/>
            </a:bodyPr>
            <a:lstStyle/>
            <a:p>
              <a:pPr marL="182562">
                <a:spcBef>
                  <a:spcPts val="500"/>
                </a:spcBef>
                <a:buClr>
                  <a:srgbClr val="317AAC"/>
                </a:buClr>
              </a:pPr>
              <a:r>
                <a:rPr lang="uk-UA" sz="800" dirty="0"/>
                <a:t>оцінка технічної здійсненності Проекту та опис </a:t>
              </a:r>
              <a:r>
                <a:rPr lang="uk-UA" sz="800" b="1" dirty="0"/>
                <a:t>технічних</a:t>
              </a:r>
              <a:r>
                <a:rPr lang="uk-UA" sz="800" dirty="0"/>
                <a:t> рішень</a:t>
              </a:r>
              <a:r>
                <a:rPr lang="en-US" sz="800" dirty="0"/>
                <a:t> </a:t>
              </a:r>
              <a:r>
                <a:rPr lang="en-US" sz="800" i="1" dirty="0"/>
                <a:t>(</a:t>
              </a:r>
              <a:r>
                <a:rPr lang="uk-UA" sz="800" i="1" dirty="0"/>
                <a:t>розрахунок </a:t>
              </a:r>
              <a:r>
                <a:rPr lang="en-US" sz="800" i="1" dirty="0"/>
                <a:t>CAPEX)</a:t>
              </a:r>
              <a:endParaRPr lang="uk-UA" sz="800" i="1" dirty="0"/>
            </a:p>
          </p:txBody>
        </p:sp>
        <p:sp>
          <p:nvSpPr>
            <p:cNvPr id="35" name="Овал 34">
              <a:extLst>
                <a:ext uri="{FF2B5EF4-FFF2-40B4-BE49-F238E27FC236}">
                  <a16:creationId xmlns:a16="http://schemas.microsoft.com/office/drawing/2014/main" id="{BB3758E6-B86D-4E6B-ABA3-9BEDB7435BCA}"/>
                </a:ext>
              </a:extLst>
            </p:cNvPr>
            <p:cNvSpPr/>
            <p:nvPr/>
          </p:nvSpPr>
          <p:spPr>
            <a:xfrm>
              <a:off x="461648" y="2316226"/>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3" name="Группа 92">
            <a:extLst>
              <a:ext uri="{FF2B5EF4-FFF2-40B4-BE49-F238E27FC236}">
                <a16:creationId xmlns:a16="http://schemas.microsoft.com/office/drawing/2014/main" id="{8B1044A2-E841-4666-9FCE-038DCBA27021}"/>
              </a:ext>
            </a:extLst>
          </p:cNvPr>
          <p:cNvGrpSpPr/>
          <p:nvPr/>
        </p:nvGrpSpPr>
        <p:grpSpPr>
          <a:xfrm>
            <a:off x="349232" y="2546931"/>
            <a:ext cx="2803333" cy="338554"/>
            <a:chOff x="349232" y="2607891"/>
            <a:chExt cx="2803333" cy="338554"/>
          </a:xfrm>
        </p:grpSpPr>
        <p:sp>
          <p:nvSpPr>
            <p:cNvPr id="32" name="Прямоугольник: скругленные углы 31">
              <a:extLst>
                <a:ext uri="{FF2B5EF4-FFF2-40B4-BE49-F238E27FC236}">
                  <a16:creationId xmlns:a16="http://schemas.microsoft.com/office/drawing/2014/main" id="{85167DB7-229E-4066-A1A5-A77D155E82B7}"/>
                </a:ext>
              </a:extLst>
            </p:cNvPr>
            <p:cNvSpPr/>
            <p:nvPr/>
          </p:nvSpPr>
          <p:spPr>
            <a:xfrm>
              <a:off x="349232" y="2636259"/>
              <a:ext cx="2752486" cy="308495"/>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9" name="TextBox 28">
              <a:extLst>
                <a:ext uri="{FF2B5EF4-FFF2-40B4-BE49-F238E27FC236}">
                  <a16:creationId xmlns:a16="http://schemas.microsoft.com/office/drawing/2014/main" id="{71D2CC25-4320-4A50-8CCE-13897168B9E3}"/>
                </a:ext>
              </a:extLst>
            </p:cNvPr>
            <p:cNvSpPr txBox="1"/>
            <p:nvPr/>
          </p:nvSpPr>
          <p:spPr>
            <a:xfrm>
              <a:off x="409538" y="2607891"/>
              <a:ext cx="2743027" cy="338554"/>
            </a:xfrm>
            <a:prstGeom prst="rect">
              <a:avLst/>
            </a:prstGeom>
            <a:noFill/>
          </p:spPr>
          <p:txBody>
            <a:bodyPr wrap="square">
              <a:spAutoFit/>
            </a:bodyPr>
            <a:lstStyle/>
            <a:p>
              <a:pPr marL="182562">
                <a:spcBef>
                  <a:spcPts val="500"/>
                </a:spcBef>
                <a:buClr>
                  <a:srgbClr val="317AAC"/>
                </a:buClr>
              </a:pPr>
              <a:r>
                <a:rPr lang="uk-UA" sz="800" dirty="0"/>
                <a:t>обсяг значних </a:t>
              </a:r>
              <a:r>
                <a:rPr lang="uk-UA" sz="800" b="1" dirty="0"/>
                <a:t>інвестицій</a:t>
              </a:r>
              <a:r>
                <a:rPr lang="uk-UA" sz="800" dirty="0"/>
                <a:t> та оціночна вартість </a:t>
              </a:r>
              <a:r>
                <a:rPr lang="uk-UA" sz="800" b="1" dirty="0"/>
                <a:t>утримання</a:t>
              </a:r>
              <a:r>
                <a:rPr lang="uk-UA" sz="800" dirty="0"/>
                <a:t> (експлуатації) об’єкта </a:t>
              </a:r>
            </a:p>
          </p:txBody>
        </p:sp>
        <p:sp>
          <p:nvSpPr>
            <p:cNvPr id="36" name="Овал 35">
              <a:extLst>
                <a:ext uri="{FF2B5EF4-FFF2-40B4-BE49-F238E27FC236}">
                  <a16:creationId xmlns:a16="http://schemas.microsoft.com/office/drawing/2014/main" id="{CA4A4353-79D6-43CC-8BB6-56F9A9511611}"/>
                </a:ext>
              </a:extLst>
            </p:cNvPr>
            <p:cNvSpPr/>
            <p:nvPr/>
          </p:nvSpPr>
          <p:spPr>
            <a:xfrm>
              <a:off x="461648" y="2738122"/>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4" name="Группа 93">
            <a:extLst>
              <a:ext uri="{FF2B5EF4-FFF2-40B4-BE49-F238E27FC236}">
                <a16:creationId xmlns:a16="http://schemas.microsoft.com/office/drawing/2014/main" id="{C0A396C1-4560-4FDF-8364-63E6981980DF}"/>
              </a:ext>
            </a:extLst>
          </p:cNvPr>
          <p:cNvGrpSpPr/>
          <p:nvPr/>
        </p:nvGrpSpPr>
        <p:grpSpPr>
          <a:xfrm>
            <a:off x="341451" y="2951468"/>
            <a:ext cx="2811113" cy="308495"/>
            <a:chOff x="341451" y="3012428"/>
            <a:chExt cx="2811113" cy="308495"/>
          </a:xfrm>
        </p:grpSpPr>
        <p:sp>
          <p:nvSpPr>
            <p:cNvPr id="33" name="Прямоугольник: скругленные углы 32">
              <a:extLst>
                <a:ext uri="{FF2B5EF4-FFF2-40B4-BE49-F238E27FC236}">
                  <a16:creationId xmlns:a16="http://schemas.microsoft.com/office/drawing/2014/main" id="{7BB94B9B-089C-417F-9458-E2335375298A}"/>
                </a:ext>
              </a:extLst>
            </p:cNvPr>
            <p:cNvSpPr/>
            <p:nvPr/>
          </p:nvSpPr>
          <p:spPr>
            <a:xfrm>
              <a:off x="341451" y="3012428"/>
              <a:ext cx="2752486" cy="308495"/>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0" name="TextBox 29">
              <a:extLst>
                <a:ext uri="{FF2B5EF4-FFF2-40B4-BE49-F238E27FC236}">
                  <a16:creationId xmlns:a16="http://schemas.microsoft.com/office/drawing/2014/main" id="{EDAB2840-1692-4F58-8465-9C47FB9005E3}"/>
                </a:ext>
              </a:extLst>
            </p:cNvPr>
            <p:cNvSpPr txBox="1"/>
            <p:nvPr/>
          </p:nvSpPr>
          <p:spPr>
            <a:xfrm>
              <a:off x="409537" y="3056051"/>
              <a:ext cx="2743027" cy="215444"/>
            </a:xfrm>
            <a:prstGeom prst="rect">
              <a:avLst/>
            </a:prstGeom>
            <a:noFill/>
          </p:spPr>
          <p:txBody>
            <a:bodyPr wrap="square">
              <a:spAutoFit/>
            </a:bodyPr>
            <a:lstStyle/>
            <a:p>
              <a:pPr marL="182562">
                <a:spcBef>
                  <a:spcPts val="500"/>
                </a:spcBef>
                <a:buClr>
                  <a:srgbClr val="317AAC"/>
                </a:buClr>
              </a:pPr>
              <a:r>
                <a:rPr lang="uk-UA" sz="800" dirty="0"/>
                <a:t>результати </a:t>
              </a:r>
              <a:r>
                <a:rPr lang="uk-UA" sz="800" b="1" dirty="0"/>
                <a:t>юридичного</a:t>
              </a:r>
              <a:r>
                <a:rPr lang="uk-UA" sz="800" dirty="0"/>
                <a:t> аналізу Проекту</a:t>
              </a:r>
            </a:p>
          </p:txBody>
        </p:sp>
        <p:sp>
          <p:nvSpPr>
            <p:cNvPr id="37" name="Овал 36">
              <a:extLst>
                <a:ext uri="{FF2B5EF4-FFF2-40B4-BE49-F238E27FC236}">
                  <a16:creationId xmlns:a16="http://schemas.microsoft.com/office/drawing/2014/main" id="{663B2250-B785-4C28-9BFE-4DA247DD35B0}"/>
                </a:ext>
              </a:extLst>
            </p:cNvPr>
            <p:cNvSpPr/>
            <p:nvPr/>
          </p:nvSpPr>
          <p:spPr>
            <a:xfrm>
              <a:off x="461648" y="3130351"/>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5" name="Группа 94">
            <a:extLst>
              <a:ext uri="{FF2B5EF4-FFF2-40B4-BE49-F238E27FC236}">
                <a16:creationId xmlns:a16="http://schemas.microsoft.com/office/drawing/2014/main" id="{7682DA25-58F0-4FE2-8B4B-C654931F2CFA}"/>
              </a:ext>
            </a:extLst>
          </p:cNvPr>
          <p:cNvGrpSpPr/>
          <p:nvPr/>
        </p:nvGrpSpPr>
        <p:grpSpPr>
          <a:xfrm>
            <a:off x="341451" y="3319266"/>
            <a:ext cx="2752486" cy="341728"/>
            <a:chOff x="341451" y="3380226"/>
            <a:chExt cx="2752486" cy="341728"/>
          </a:xfrm>
        </p:grpSpPr>
        <p:sp>
          <p:nvSpPr>
            <p:cNvPr id="34" name="Прямоугольник: скругленные углы 33">
              <a:extLst>
                <a:ext uri="{FF2B5EF4-FFF2-40B4-BE49-F238E27FC236}">
                  <a16:creationId xmlns:a16="http://schemas.microsoft.com/office/drawing/2014/main" id="{3BCDDD29-DDF9-47BF-AF08-1C3E04746A52}"/>
                </a:ext>
              </a:extLst>
            </p:cNvPr>
            <p:cNvSpPr/>
            <p:nvPr/>
          </p:nvSpPr>
          <p:spPr>
            <a:xfrm>
              <a:off x="341451" y="3413459"/>
              <a:ext cx="2752486" cy="308495"/>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5" name="TextBox 14">
              <a:extLst>
                <a:ext uri="{FF2B5EF4-FFF2-40B4-BE49-F238E27FC236}">
                  <a16:creationId xmlns:a16="http://schemas.microsoft.com/office/drawing/2014/main" id="{4E1C7F8C-02BB-498A-8CE9-9FAB4417929E}"/>
                </a:ext>
              </a:extLst>
            </p:cNvPr>
            <p:cNvSpPr txBox="1"/>
            <p:nvPr/>
          </p:nvSpPr>
          <p:spPr>
            <a:xfrm>
              <a:off x="409537" y="3380226"/>
              <a:ext cx="2544119" cy="338554"/>
            </a:xfrm>
            <a:prstGeom prst="rect">
              <a:avLst/>
            </a:prstGeom>
            <a:noFill/>
          </p:spPr>
          <p:txBody>
            <a:bodyPr wrap="square">
              <a:spAutoFit/>
            </a:bodyPr>
            <a:lstStyle/>
            <a:p>
              <a:pPr marL="182562">
                <a:spcBef>
                  <a:spcPts val="500"/>
                </a:spcBef>
                <a:buClr>
                  <a:srgbClr val="317AAC"/>
                </a:buClr>
              </a:pPr>
              <a:r>
                <a:rPr lang="uk-UA" sz="800" dirty="0"/>
                <a:t>результати аналізу витрат та вигод (</a:t>
              </a:r>
              <a:r>
                <a:rPr lang="en-US" sz="800" b="1" dirty="0"/>
                <a:t>CBA</a:t>
              </a:r>
              <a:r>
                <a:rPr lang="uk-UA" sz="800" dirty="0"/>
                <a:t>) </a:t>
              </a:r>
              <a:r>
                <a:rPr lang="en-US" sz="800" dirty="0"/>
                <a:t>–</a:t>
              </a:r>
              <a:r>
                <a:rPr lang="uk-UA" sz="800" dirty="0"/>
                <a:t> </a:t>
              </a:r>
              <a:r>
                <a:rPr lang="en-US" sz="800" dirty="0"/>
                <a:t>E</a:t>
              </a:r>
              <a:r>
                <a:rPr lang="uk-UA" sz="800" dirty="0"/>
                <a:t>NPV, </a:t>
              </a:r>
              <a:r>
                <a:rPr lang="en-US" sz="800" dirty="0"/>
                <a:t>EIRR</a:t>
              </a:r>
              <a:r>
                <a:rPr lang="uk-UA" sz="800" dirty="0"/>
                <a:t>, тощо</a:t>
              </a:r>
              <a:endParaRPr lang="x-none" sz="800" dirty="0"/>
            </a:p>
          </p:txBody>
        </p:sp>
        <p:sp>
          <p:nvSpPr>
            <p:cNvPr id="38" name="Овал 37">
              <a:extLst>
                <a:ext uri="{FF2B5EF4-FFF2-40B4-BE49-F238E27FC236}">
                  <a16:creationId xmlns:a16="http://schemas.microsoft.com/office/drawing/2014/main" id="{212DDED3-084A-47BD-8582-D8476FE8F720}"/>
                </a:ext>
              </a:extLst>
            </p:cNvPr>
            <p:cNvSpPr/>
            <p:nvPr/>
          </p:nvSpPr>
          <p:spPr>
            <a:xfrm>
              <a:off x="461648" y="3522507"/>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7" name="Группа 96">
            <a:extLst>
              <a:ext uri="{FF2B5EF4-FFF2-40B4-BE49-F238E27FC236}">
                <a16:creationId xmlns:a16="http://schemas.microsoft.com/office/drawing/2014/main" id="{F2FB14F1-14FB-415E-85FB-B0F5B954A2A4}"/>
              </a:ext>
            </a:extLst>
          </p:cNvPr>
          <p:cNvGrpSpPr/>
          <p:nvPr/>
        </p:nvGrpSpPr>
        <p:grpSpPr>
          <a:xfrm>
            <a:off x="3220174" y="1793572"/>
            <a:ext cx="2829320" cy="1865314"/>
            <a:chOff x="3234924" y="1839265"/>
            <a:chExt cx="2829320" cy="1865314"/>
          </a:xfrm>
        </p:grpSpPr>
        <p:grpSp>
          <p:nvGrpSpPr>
            <p:cNvPr id="60" name="Группа 59">
              <a:extLst>
                <a:ext uri="{FF2B5EF4-FFF2-40B4-BE49-F238E27FC236}">
                  <a16:creationId xmlns:a16="http://schemas.microsoft.com/office/drawing/2014/main" id="{EB919427-DD15-4A46-889A-DB862A3EF252}"/>
                </a:ext>
              </a:extLst>
            </p:cNvPr>
            <p:cNvGrpSpPr/>
            <p:nvPr/>
          </p:nvGrpSpPr>
          <p:grpSpPr>
            <a:xfrm>
              <a:off x="3234924" y="1839265"/>
              <a:ext cx="2767415" cy="1865314"/>
              <a:chOff x="3234924" y="1831201"/>
              <a:chExt cx="2767415" cy="1865314"/>
            </a:xfrm>
          </p:grpSpPr>
          <p:sp>
            <p:nvSpPr>
              <p:cNvPr id="39" name="Прямоугольник: скругленные углы 38">
                <a:extLst>
                  <a:ext uri="{FF2B5EF4-FFF2-40B4-BE49-F238E27FC236}">
                    <a16:creationId xmlns:a16="http://schemas.microsoft.com/office/drawing/2014/main" id="{89EE50EC-EF60-4D39-9DBE-18EAA3CE4252}"/>
                  </a:ext>
                </a:extLst>
              </p:cNvPr>
              <p:cNvSpPr/>
              <p:nvPr/>
            </p:nvSpPr>
            <p:spPr>
              <a:xfrm>
                <a:off x="3241876" y="1831201"/>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2" name="Прямоугольник: скругленные углы 51">
                <a:extLst>
                  <a:ext uri="{FF2B5EF4-FFF2-40B4-BE49-F238E27FC236}">
                    <a16:creationId xmlns:a16="http://schemas.microsoft.com/office/drawing/2014/main" id="{16ACD742-F93E-426F-B2E1-6C3AA22DA451}"/>
                  </a:ext>
                </a:extLst>
              </p:cNvPr>
              <p:cNvSpPr/>
              <p:nvPr/>
            </p:nvSpPr>
            <p:spPr>
              <a:xfrm>
                <a:off x="3249853" y="2318519"/>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3" name="Прямоугольник: скругленные углы 52">
                <a:extLst>
                  <a:ext uri="{FF2B5EF4-FFF2-40B4-BE49-F238E27FC236}">
                    <a16:creationId xmlns:a16="http://schemas.microsoft.com/office/drawing/2014/main" id="{3FBD7C8A-442E-4CC1-BAE0-727B873C3961}"/>
                  </a:ext>
                </a:extLst>
              </p:cNvPr>
              <p:cNvSpPr/>
              <p:nvPr/>
            </p:nvSpPr>
            <p:spPr>
              <a:xfrm>
                <a:off x="3234924" y="2804540"/>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4" name="Прямоугольник: скругленные углы 53">
                <a:extLst>
                  <a:ext uri="{FF2B5EF4-FFF2-40B4-BE49-F238E27FC236}">
                    <a16:creationId xmlns:a16="http://schemas.microsoft.com/office/drawing/2014/main" id="{EC5B3A5B-64B7-4A9D-ADC7-CEC3AB700B41}"/>
                  </a:ext>
                </a:extLst>
              </p:cNvPr>
              <p:cNvSpPr/>
              <p:nvPr/>
            </p:nvSpPr>
            <p:spPr>
              <a:xfrm>
                <a:off x="3234924" y="3305157"/>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grpSp>
        <p:sp>
          <p:nvSpPr>
            <p:cNvPr id="14" name="TextBox 13">
              <a:extLst>
                <a:ext uri="{FF2B5EF4-FFF2-40B4-BE49-F238E27FC236}">
                  <a16:creationId xmlns:a16="http://schemas.microsoft.com/office/drawing/2014/main" id="{4EC042C7-976E-40D1-BD29-400A737D07AE}"/>
                </a:ext>
              </a:extLst>
            </p:cNvPr>
            <p:cNvSpPr txBox="1"/>
            <p:nvPr/>
          </p:nvSpPr>
          <p:spPr>
            <a:xfrm>
              <a:off x="3311757" y="3326846"/>
              <a:ext cx="2672221" cy="338554"/>
            </a:xfrm>
            <a:prstGeom prst="rect">
              <a:avLst/>
            </a:prstGeom>
            <a:noFill/>
          </p:spPr>
          <p:txBody>
            <a:bodyPr wrap="square">
              <a:spAutoFit/>
            </a:bodyPr>
            <a:lstStyle/>
            <a:p>
              <a:pPr marL="182562">
                <a:spcBef>
                  <a:spcPts val="500"/>
                </a:spcBef>
                <a:buClr>
                  <a:srgbClr val="317AAC"/>
                </a:buClr>
              </a:pPr>
              <a:r>
                <a:rPr lang="uk-UA" sz="800" dirty="0"/>
                <a:t>фінансовий аналіз Проекту </a:t>
              </a:r>
              <a:r>
                <a:rPr lang="en-US" sz="800" dirty="0"/>
                <a:t>–</a:t>
              </a:r>
              <a:r>
                <a:rPr lang="uk-UA" sz="800" dirty="0"/>
                <a:t> </a:t>
              </a:r>
              <a:r>
                <a:rPr lang="en-US" sz="800" dirty="0"/>
                <a:t>F</a:t>
              </a:r>
              <a:r>
                <a:rPr lang="uk-UA" sz="800" dirty="0"/>
                <a:t>IRR, FNPV, термін окупності, тощо</a:t>
              </a:r>
              <a:r>
                <a:rPr lang="en-US" sz="800" dirty="0"/>
                <a:t>.</a:t>
              </a:r>
            </a:p>
          </p:txBody>
        </p:sp>
        <p:sp>
          <p:nvSpPr>
            <p:cNvPr id="49" name="TextBox 48">
              <a:extLst>
                <a:ext uri="{FF2B5EF4-FFF2-40B4-BE49-F238E27FC236}">
                  <a16:creationId xmlns:a16="http://schemas.microsoft.com/office/drawing/2014/main" id="{CF346765-6B2B-46C6-8A7B-BA8E7F430FCD}"/>
                </a:ext>
              </a:extLst>
            </p:cNvPr>
            <p:cNvSpPr txBox="1"/>
            <p:nvPr/>
          </p:nvSpPr>
          <p:spPr>
            <a:xfrm>
              <a:off x="3311757" y="1930777"/>
              <a:ext cx="2065548" cy="215444"/>
            </a:xfrm>
            <a:prstGeom prst="rect">
              <a:avLst/>
            </a:prstGeom>
            <a:noFill/>
          </p:spPr>
          <p:txBody>
            <a:bodyPr wrap="square">
              <a:spAutoFit/>
            </a:bodyPr>
            <a:lstStyle/>
            <a:p>
              <a:pPr marL="182562">
                <a:spcBef>
                  <a:spcPts val="500"/>
                </a:spcBef>
                <a:buClr>
                  <a:srgbClr val="317AAC"/>
                </a:buClr>
              </a:pPr>
              <a:r>
                <a:rPr lang="uk-UA" sz="800" dirty="0"/>
                <a:t>опис </a:t>
              </a:r>
              <a:r>
                <a:rPr lang="uk-UA" sz="800" b="1" dirty="0"/>
                <a:t>ринкового</a:t>
              </a:r>
              <a:r>
                <a:rPr lang="uk-UA" sz="800" dirty="0"/>
                <a:t> середовища</a:t>
              </a:r>
            </a:p>
          </p:txBody>
        </p:sp>
        <p:sp>
          <p:nvSpPr>
            <p:cNvPr id="51" name="TextBox 50">
              <a:extLst>
                <a:ext uri="{FF2B5EF4-FFF2-40B4-BE49-F238E27FC236}">
                  <a16:creationId xmlns:a16="http://schemas.microsoft.com/office/drawing/2014/main" id="{B0BBDB55-02A1-49DC-9E8D-6404D2C4DE3C}"/>
                </a:ext>
              </a:extLst>
            </p:cNvPr>
            <p:cNvSpPr txBox="1"/>
            <p:nvPr/>
          </p:nvSpPr>
          <p:spPr>
            <a:xfrm>
              <a:off x="3311757" y="2831711"/>
              <a:ext cx="2672221" cy="338554"/>
            </a:xfrm>
            <a:prstGeom prst="rect">
              <a:avLst/>
            </a:prstGeom>
            <a:noFill/>
          </p:spPr>
          <p:txBody>
            <a:bodyPr wrap="square">
              <a:spAutoFit/>
            </a:bodyPr>
            <a:lstStyle/>
            <a:p>
              <a:pPr marL="182562">
                <a:spcBef>
                  <a:spcPts val="500"/>
                </a:spcBef>
                <a:buClr>
                  <a:srgbClr val="317AAC"/>
                </a:buClr>
              </a:pPr>
              <a:r>
                <a:rPr lang="uk-UA" sz="800" dirty="0"/>
                <a:t>результати аналізу </a:t>
              </a:r>
              <a:r>
                <a:rPr lang="uk-UA" sz="800" b="1" dirty="0"/>
                <a:t>фіскального</a:t>
              </a:r>
              <a:r>
                <a:rPr lang="uk-UA" sz="800" dirty="0"/>
                <a:t> впливу (бюджетної ефективності) Проекту </a:t>
              </a:r>
              <a:endParaRPr lang="en-US" sz="800" dirty="0"/>
            </a:p>
          </p:txBody>
        </p:sp>
        <p:sp>
          <p:nvSpPr>
            <p:cNvPr id="62" name="TextBox 61">
              <a:extLst>
                <a:ext uri="{FF2B5EF4-FFF2-40B4-BE49-F238E27FC236}">
                  <a16:creationId xmlns:a16="http://schemas.microsoft.com/office/drawing/2014/main" id="{8989AC75-207C-4249-A794-683771783890}"/>
                </a:ext>
              </a:extLst>
            </p:cNvPr>
            <p:cNvSpPr txBox="1"/>
            <p:nvPr/>
          </p:nvSpPr>
          <p:spPr>
            <a:xfrm>
              <a:off x="3311757" y="2356350"/>
              <a:ext cx="2752487" cy="338554"/>
            </a:xfrm>
            <a:prstGeom prst="rect">
              <a:avLst/>
            </a:prstGeom>
            <a:noFill/>
          </p:spPr>
          <p:txBody>
            <a:bodyPr wrap="square">
              <a:spAutoFit/>
            </a:bodyPr>
            <a:lstStyle/>
            <a:p>
              <a:pPr marL="182562">
                <a:spcBef>
                  <a:spcPts val="500"/>
                </a:spcBef>
                <a:buClr>
                  <a:srgbClr val="317AAC"/>
                </a:buClr>
              </a:pPr>
              <a:r>
                <a:rPr lang="uk-UA" sz="800" dirty="0"/>
                <a:t>результати аналізу </a:t>
              </a:r>
              <a:r>
                <a:rPr lang="uk-UA" sz="800" b="1" dirty="0"/>
                <a:t>комерційної</a:t>
              </a:r>
              <a:r>
                <a:rPr lang="uk-UA" sz="800" dirty="0"/>
                <a:t> привабливості Проекту (в т. ч. для банків)</a:t>
              </a:r>
              <a:endParaRPr lang="en-US" sz="800" dirty="0"/>
            </a:p>
          </p:txBody>
        </p:sp>
        <p:sp>
          <p:nvSpPr>
            <p:cNvPr id="63" name="Овал 62">
              <a:extLst>
                <a:ext uri="{FF2B5EF4-FFF2-40B4-BE49-F238E27FC236}">
                  <a16:creationId xmlns:a16="http://schemas.microsoft.com/office/drawing/2014/main" id="{546F5F75-0F96-4525-B6F3-A2ED9B68C50C}"/>
                </a:ext>
              </a:extLst>
            </p:cNvPr>
            <p:cNvSpPr/>
            <p:nvPr/>
          </p:nvSpPr>
          <p:spPr>
            <a:xfrm>
              <a:off x="3366471" y="1989432"/>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64" name="Овал 63">
              <a:extLst>
                <a:ext uri="{FF2B5EF4-FFF2-40B4-BE49-F238E27FC236}">
                  <a16:creationId xmlns:a16="http://schemas.microsoft.com/office/drawing/2014/main" id="{27B16713-33F8-429D-A325-C8F59511DFE0}"/>
                </a:ext>
              </a:extLst>
            </p:cNvPr>
            <p:cNvSpPr/>
            <p:nvPr/>
          </p:nvSpPr>
          <p:spPr>
            <a:xfrm>
              <a:off x="3366471" y="2476560"/>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65" name="Овал 64">
              <a:extLst>
                <a:ext uri="{FF2B5EF4-FFF2-40B4-BE49-F238E27FC236}">
                  <a16:creationId xmlns:a16="http://schemas.microsoft.com/office/drawing/2014/main" id="{9451D19B-819F-4AD8-B8DC-6B729A1DEDFD}"/>
                </a:ext>
              </a:extLst>
            </p:cNvPr>
            <p:cNvSpPr/>
            <p:nvPr/>
          </p:nvSpPr>
          <p:spPr>
            <a:xfrm>
              <a:off x="3366471" y="2951921"/>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66" name="Овал 65">
              <a:extLst>
                <a:ext uri="{FF2B5EF4-FFF2-40B4-BE49-F238E27FC236}">
                  <a16:creationId xmlns:a16="http://schemas.microsoft.com/office/drawing/2014/main" id="{3B14C6DF-22C0-4E94-9FEC-03EA0472AC7B}"/>
                </a:ext>
              </a:extLst>
            </p:cNvPr>
            <p:cNvSpPr/>
            <p:nvPr/>
          </p:nvSpPr>
          <p:spPr>
            <a:xfrm>
              <a:off x="3366471" y="3447056"/>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grpSp>
        <p:nvGrpSpPr>
          <p:cNvPr id="98" name="Группа 97">
            <a:extLst>
              <a:ext uri="{FF2B5EF4-FFF2-40B4-BE49-F238E27FC236}">
                <a16:creationId xmlns:a16="http://schemas.microsoft.com/office/drawing/2014/main" id="{200B0D54-C586-4548-B619-4A4B39EB995B}"/>
              </a:ext>
            </a:extLst>
          </p:cNvPr>
          <p:cNvGrpSpPr/>
          <p:nvPr/>
        </p:nvGrpSpPr>
        <p:grpSpPr>
          <a:xfrm>
            <a:off x="6085945" y="1793572"/>
            <a:ext cx="2943381" cy="1865314"/>
            <a:chOff x="6152497" y="1839265"/>
            <a:chExt cx="2943381" cy="1865314"/>
          </a:xfrm>
        </p:grpSpPr>
        <p:grpSp>
          <p:nvGrpSpPr>
            <p:cNvPr id="59" name="Группа 58">
              <a:extLst>
                <a:ext uri="{FF2B5EF4-FFF2-40B4-BE49-F238E27FC236}">
                  <a16:creationId xmlns:a16="http://schemas.microsoft.com/office/drawing/2014/main" id="{A573BD8B-E5E3-4EC1-BC1B-6B740F004DBD}"/>
                </a:ext>
              </a:extLst>
            </p:cNvPr>
            <p:cNvGrpSpPr/>
            <p:nvPr/>
          </p:nvGrpSpPr>
          <p:grpSpPr>
            <a:xfrm>
              <a:off x="6152497" y="1839265"/>
              <a:ext cx="2864648" cy="1865314"/>
              <a:chOff x="6152497" y="1847329"/>
              <a:chExt cx="2767415" cy="1865314"/>
            </a:xfrm>
          </p:grpSpPr>
          <p:sp>
            <p:nvSpPr>
              <p:cNvPr id="55" name="Прямоугольник: скругленные углы 54">
                <a:extLst>
                  <a:ext uri="{FF2B5EF4-FFF2-40B4-BE49-F238E27FC236}">
                    <a16:creationId xmlns:a16="http://schemas.microsoft.com/office/drawing/2014/main" id="{FDBB7C82-D5FB-4741-8797-E72149257F36}"/>
                  </a:ext>
                </a:extLst>
              </p:cNvPr>
              <p:cNvSpPr/>
              <p:nvPr/>
            </p:nvSpPr>
            <p:spPr>
              <a:xfrm>
                <a:off x="6159449" y="1847329"/>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6" name="Прямоугольник: скругленные углы 55">
                <a:extLst>
                  <a:ext uri="{FF2B5EF4-FFF2-40B4-BE49-F238E27FC236}">
                    <a16:creationId xmlns:a16="http://schemas.microsoft.com/office/drawing/2014/main" id="{390A2DB4-359E-4DDF-AEDE-CA3AD131240B}"/>
                  </a:ext>
                </a:extLst>
              </p:cNvPr>
              <p:cNvSpPr/>
              <p:nvPr/>
            </p:nvSpPr>
            <p:spPr>
              <a:xfrm>
                <a:off x="6167426" y="2334647"/>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7" name="Прямоугольник: скругленные углы 56">
                <a:extLst>
                  <a:ext uri="{FF2B5EF4-FFF2-40B4-BE49-F238E27FC236}">
                    <a16:creationId xmlns:a16="http://schemas.microsoft.com/office/drawing/2014/main" id="{71BA82D7-6404-4F0B-84AB-2CED90013134}"/>
                  </a:ext>
                </a:extLst>
              </p:cNvPr>
              <p:cNvSpPr/>
              <p:nvPr/>
            </p:nvSpPr>
            <p:spPr>
              <a:xfrm>
                <a:off x="6152497" y="2820668"/>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58" name="Прямоугольник: скругленные углы 57">
                <a:extLst>
                  <a:ext uri="{FF2B5EF4-FFF2-40B4-BE49-F238E27FC236}">
                    <a16:creationId xmlns:a16="http://schemas.microsoft.com/office/drawing/2014/main" id="{4C3514EE-101D-4E74-9959-F79016B94875}"/>
                  </a:ext>
                </a:extLst>
              </p:cNvPr>
              <p:cNvSpPr/>
              <p:nvPr/>
            </p:nvSpPr>
            <p:spPr>
              <a:xfrm>
                <a:off x="6152497" y="3321285"/>
                <a:ext cx="2752486" cy="391358"/>
              </a:xfrm>
              <a:prstGeom prst="roundRect">
                <a:avLst>
                  <a:gd name="adj" fmla="val 21697"/>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grpSp>
        <p:sp>
          <p:nvSpPr>
            <p:cNvPr id="22" name="TextBox 21">
              <a:extLst>
                <a:ext uri="{FF2B5EF4-FFF2-40B4-BE49-F238E27FC236}">
                  <a16:creationId xmlns:a16="http://schemas.microsoft.com/office/drawing/2014/main" id="{197B40F4-77BA-4D5B-9A7F-292F314EC350}"/>
                </a:ext>
              </a:extLst>
            </p:cNvPr>
            <p:cNvSpPr txBox="1"/>
            <p:nvPr/>
          </p:nvSpPr>
          <p:spPr>
            <a:xfrm>
              <a:off x="6216204" y="3388401"/>
              <a:ext cx="2731751" cy="215444"/>
            </a:xfrm>
            <a:prstGeom prst="rect">
              <a:avLst/>
            </a:prstGeom>
            <a:noFill/>
          </p:spPr>
          <p:txBody>
            <a:bodyPr wrap="square">
              <a:spAutoFit/>
            </a:bodyPr>
            <a:lstStyle/>
            <a:p>
              <a:pPr marL="182562">
                <a:spcBef>
                  <a:spcPts val="500"/>
                </a:spcBef>
                <a:buClr>
                  <a:srgbClr val="317AAC"/>
                </a:buClr>
              </a:pPr>
              <a:r>
                <a:rPr lang="uk-UA" sz="800" b="1" dirty="0"/>
                <a:t>строк </a:t>
              </a:r>
              <a:r>
                <a:rPr lang="uk-UA" sz="800" dirty="0"/>
                <a:t>та етапи реалізації Проекту</a:t>
              </a:r>
              <a:endParaRPr lang="x-none" sz="800" dirty="0"/>
            </a:p>
          </p:txBody>
        </p:sp>
        <p:sp>
          <p:nvSpPr>
            <p:cNvPr id="68" name="TextBox 67">
              <a:extLst>
                <a:ext uri="{FF2B5EF4-FFF2-40B4-BE49-F238E27FC236}">
                  <a16:creationId xmlns:a16="http://schemas.microsoft.com/office/drawing/2014/main" id="{C4C1A155-67CE-41AD-8A54-6B16D19D1A2E}"/>
                </a:ext>
              </a:extLst>
            </p:cNvPr>
            <p:cNvSpPr txBox="1"/>
            <p:nvPr/>
          </p:nvSpPr>
          <p:spPr>
            <a:xfrm>
              <a:off x="6231230" y="1869222"/>
              <a:ext cx="2823801" cy="338554"/>
            </a:xfrm>
            <a:prstGeom prst="rect">
              <a:avLst/>
            </a:prstGeom>
            <a:noFill/>
          </p:spPr>
          <p:txBody>
            <a:bodyPr wrap="square">
              <a:spAutoFit/>
            </a:bodyPr>
            <a:lstStyle/>
            <a:p>
              <a:pPr marL="182562">
                <a:spcBef>
                  <a:spcPts val="500"/>
                </a:spcBef>
                <a:buClr>
                  <a:srgbClr val="317AAC"/>
                </a:buClr>
              </a:pPr>
              <a:r>
                <a:rPr lang="uk-UA" sz="800" dirty="0"/>
                <a:t>опис форм та загального </a:t>
              </a:r>
              <a:r>
                <a:rPr lang="uk-UA" sz="800" b="1" dirty="0"/>
                <a:t>обсягу державної підтримки</a:t>
              </a:r>
              <a:r>
                <a:rPr lang="uk-UA" sz="800" dirty="0"/>
                <a:t>, що необхідна для Проекту</a:t>
              </a:r>
              <a:endParaRPr lang="x-none" sz="800" dirty="0"/>
            </a:p>
          </p:txBody>
        </p:sp>
        <p:sp>
          <p:nvSpPr>
            <p:cNvPr id="70" name="TextBox 69">
              <a:extLst>
                <a:ext uri="{FF2B5EF4-FFF2-40B4-BE49-F238E27FC236}">
                  <a16:creationId xmlns:a16="http://schemas.microsoft.com/office/drawing/2014/main" id="{FE6ABF22-DB48-4FD0-BD95-9F393D70C7AD}"/>
                </a:ext>
              </a:extLst>
            </p:cNvPr>
            <p:cNvSpPr txBox="1"/>
            <p:nvPr/>
          </p:nvSpPr>
          <p:spPr>
            <a:xfrm>
              <a:off x="6231230" y="2356350"/>
              <a:ext cx="2489291" cy="338554"/>
            </a:xfrm>
            <a:prstGeom prst="rect">
              <a:avLst/>
            </a:prstGeom>
            <a:noFill/>
          </p:spPr>
          <p:txBody>
            <a:bodyPr wrap="square">
              <a:spAutoFit/>
            </a:bodyPr>
            <a:lstStyle/>
            <a:p>
              <a:pPr marL="182562">
                <a:spcBef>
                  <a:spcPts val="500"/>
                </a:spcBef>
                <a:buClr>
                  <a:srgbClr val="317AAC"/>
                </a:buClr>
              </a:pPr>
              <a:r>
                <a:rPr lang="uk-UA" sz="800" dirty="0"/>
                <a:t>результати аналізу </a:t>
              </a:r>
              <a:r>
                <a:rPr lang="uk-UA" sz="800" b="1" dirty="0"/>
                <a:t>екологічних</a:t>
              </a:r>
              <a:r>
                <a:rPr lang="uk-UA" sz="800" dirty="0"/>
                <a:t> аспектів Проекту</a:t>
              </a:r>
              <a:endParaRPr lang="en-US" sz="800" dirty="0"/>
            </a:p>
          </p:txBody>
        </p:sp>
        <p:sp>
          <p:nvSpPr>
            <p:cNvPr id="72" name="TextBox 71">
              <a:extLst>
                <a:ext uri="{FF2B5EF4-FFF2-40B4-BE49-F238E27FC236}">
                  <a16:creationId xmlns:a16="http://schemas.microsoft.com/office/drawing/2014/main" id="{03E59539-6FE3-4831-AD1F-D5EB770DA9DB}"/>
                </a:ext>
              </a:extLst>
            </p:cNvPr>
            <p:cNvSpPr txBox="1"/>
            <p:nvPr/>
          </p:nvSpPr>
          <p:spPr>
            <a:xfrm>
              <a:off x="6231230" y="2831711"/>
              <a:ext cx="2864648" cy="338554"/>
            </a:xfrm>
            <a:prstGeom prst="rect">
              <a:avLst/>
            </a:prstGeom>
            <a:noFill/>
          </p:spPr>
          <p:txBody>
            <a:bodyPr wrap="square">
              <a:spAutoFit/>
            </a:bodyPr>
            <a:lstStyle/>
            <a:p>
              <a:pPr marL="182562">
                <a:spcBef>
                  <a:spcPts val="500"/>
                </a:spcBef>
                <a:buClr>
                  <a:srgbClr val="317AAC"/>
                </a:buClr>
              </a:pPr>
              <a:r>
                <a:rPr lang="uk-UA" sz="800" dirty="0"/>
                <a:t>перелік виявлених </a:t>
              </a:r>
              <a:r>
                <a:rPr lang="uk-UA" sz="800" b="1" dirty="0"/>
                <a:t>ризиків</a:t>
              </a:r>
              <a:r>
                <a:rPr lang="uk-UA" sz="800" dirty="0"/>
                <a:t> Проекту,</a:t>
              </a:r>
              <a:r>
                <a:rPr lang="en-US" sz="800" dirty="0"/>
                <a:t> </a:t>
              </a:r>
              <a:r>
                <a:rPr lang="uk-UA" sz="800" dirty="0"/>
                <a:t>їх оцінка, та визначення форми управління</a:t>
              </a:r>
              <a:r>
                <a:rPr lang="en-US" sz="800" dirty="0"/>
                <a:t> </a:t>
              </a:r>
              <a:r>
                <a:rPr lang="uk-UA" sz="800" dirty="0"/>
                <a:t>ними</a:t>
              </a:r>
            </a:p>
          </p:txBody>
        </p:sp>
        <p:sp>
          <p:nvSpPr>
            <p:cNvPr id="73" name="Овал 72">
              <a:extLst>
                <a:ext uri="{FF2B5EF4-FFF2-40B4-BE49-F238E27FC236}">
                  <a16:creationId xmlns:a16="http://schemas.microsoft.com/office/drawing/2014/main" id="{0C1B0E9E-BF02-4DFD-9074-D21B45F996A0}"/>
                </a:ext>
              </a:extLst>
            </p:cNvPr>
            <p:cNvSpPr/>
            <p:nvPr/>
          </p:nvSpPr>
          <p:spPr>
            <a:xfrm>
              <a:off x="6267326" y="1989432"/>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74" name="Овал 73">
              <a:extLst>
                <a:ext uri="{FF2B5EF4-FFF2-40B4-BE49-F238E27FC236}">
                  <a16:creationId xmlns:a16="http://schemas.microsoft.com/office/drawing/2014/main" id="{56087DEF-F9BE-4F7A-829C-491299549AD4}"/>
                </a:ext>
              </a:extLst>
            </p:cNvPr>
            <p:cNvSpPr/>
            <p:nvPr/>
          </p:nvSpPr>
          <p:spPr>
            <a:xfrm>
              <a:off x="6267326" y="2476560"/>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75" name="Овал 74">
              <a:extLst>
                <a:ext uri="{FF2B5EF4-FFF2-40B4-BE49-F238E27FC236}">
                  <a16:creationId xmlns:a16="http://schemas.microsoft.com/office/drawing/2014/main" id="{FC220651-0182-4233-8890-07BDEC4A8C22}"/>
                </a:ext>
              </a:extLst>
            </p:cNvPr>
            <p:cNvSpPr/>
            <p:nvPr/>
          </p:nvSpPr>
          <p:spPr>
            <a:xfrm>
              <a:off x="6267326" y="2951921"/>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76" name="Овал 75">
              <a:extLst>
                <a:ext uri="{FF2B5EF4-FFF2-40B4-BE49-F238E27FC236}">
                  <a16:creationId xmlns:a16="http://schemas.microsoft.com/office/drawing/2014/main" id="{D8ECF331-BBEE-49DA-AF0F-8FDDF22DC8FA}"/>
                </a:ext>
              </a:extLst>
            </p:cNvPr>
            <p:cNvSpPr/>
            <p:nvPr/>
          </p:nvSpPr>
          <p:spPr>
            <a:xfrm>
              <a:off x="6267326" y="3447056"/>
              <a:ext cx="98134" cy="98134"/>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grpSp>
      <p:pic>
        <p:nvPicPr>
          <p:cNvPr id="86" name="Рисунок 85">
            <a:extLst>
              <a:ext uri="{FF2B5EF4-FFF2-40B4-BE49-F238E27FC236}">
                <a16:creationId xmlns:a16="http://schemas.microsoft.com/office/drawing/2014/main" id="{BE6323A9-514B-4F2A-80C5-77A19E93B612}"/>
              </a:ext>
            </a:extLst>
          </p:cNvPr>
          <p:cNvPicPr>
            <a:picLocks noChangeAspect="1"/>
          </p:cNvPicPr>
          <p:nvPr/>
        </p:nvPicPr>
        <p:blipFill>
          <a:blip r:embed="rId5"/>
          <a:stretch>
            <a:fillRect/>
          </a:stretch>
        </p:blipFill>
        <p:spPr>
          <a:xfrm>
            <a:off x="2239336" y="4021225"/>
            <a:ext cx="857397" cy="857397"/>
          </a:xfrm>
          <a:prstGeom prst="rect">
            <a:avLst/>
          </a:prstGeom>
        </p:spPr>
      </p:pic>
      <p:grpSp>
        <p:nvGrpSpPr>
          <p:cNvPr id="107" name="Группа 106">
            <a:extLst>
              <a:ext uri="{FF2B5EF4-FFF2-40B4-BE49-F238E27FC236}">
                <a16:creationId xmlns:a16="http://schemas.microsoft.com/office/drawing/2014/main" id="{F936DC91-D456-4C07-8984-029F222C3603}"/>
              </a:ext>
            </a:extLst>
          </p:cNvPr>
          <p:cNvGrpSpPr/>
          <p:nvPr/>
        </p:nvGrpSpPr>
        <p:grpSpPr>
          <a:xfrm>
            <a:off x="3262086" y="3948037"/>
            <a:ext cx="1633764" cy="307777"/>
            <a:chOff x="3262086" y="4056892"/>
            <a:chExt cx="1633764" cy="307777"/>
          </a:xfrm>
        </p:grpSpPr>
        <p:sp>
          <p:nvSpPr>
            <p:cNvPr id="108" name="Прямоугольник 107">
              <a:extLst>
                <a:ext uri="{FF2B5EF4-FFF2-40B4-BE49-F238E27FC236}">
                  <a16:creationId xmlns:a16="http://schemas.microsoft.com/office/drawing/2014/main" id="{B388A766-8CDF-459A-BBDC-BCE6984F420C}"/>
                </a:ext>
              </a:extLst>
            </p:cNvPr>
            <p:cNvSpPr/>
            <p:nvPr/>
          </p:nvSpPr>
          <p:spPr>
            <a:xfrm>
              <a:off x="3262086" y="4081009"/>
              <a:ext cx="1633764" cy="259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09" name="TextBox 108">
              <a:extLst>
                <a:ext uri="{FF2B5EF4-FFF2-40B4-BE49-F238E27FC236}">
                  <a16:creationId xmlns:a16="http://schemas.microsoft.com/office/drawing/2014/main" id="{591DCAA5-8C18-45A6-91AD-A060E9835A0C}"/>
                </a:ext>
              </a:extLst>
            </p:cNvPr>
            <p:cNvSpPr txBox="1"/>
            <p:nvPr/>
          </p:nvSpPr>
          <p:spPr>
            <a:xfrm>
              <a:off x="3299061" y="4056892"/>
              <a:ext cx="1559813" cy="307777"/>
            </a:xfrm>
            <a:prstGeom prst="rect">
              <a:avLst/>
            </a:prstGeom>
            <a:noFill/>
          </p:spPr>
          <p:txBody>
            <a:bodyPr wrap="square">
              <a:spAutoFit/>
            </a:bodyPr>
            <a:lstStyle/>
            <a:p>
              <a:r>
                <a:rPr lang="uk-UA" b="1" dirty="0">
                  <a:solidFill>
                    <a:srgbClr val="1C7ABA"/>
                  </a:solidFill>
                  <a:latin typeface="Arial" panose="020B0604020202020204" pitchFamily="34" charset="0"/>
                </a:rPr>
                <a:t>Постанова КМУ</a:t>
              </a:r>
              <a:endParaRPr lang="en-US" b="1" dirty="0">
                <a:solidFill>
                  <a:srgbClr val="1C7ABA"/>
                </a:solidFill>
                <a:latin typeface="Arial" panose="020B0604020202020204" pitchFamily="34" charset="0"/>
              </a:endParaRPr>
            </a:p>
          </p:txBody>
        </p:sp>
      </p:grpSp>
    </p:spTree>
    <p:extLst>
      <p:ext uri="{BB962C8B-B14F-4D97-AF65-F5344CB8AC3E}">
        <p14:creationId xmlns:p14="http://schemas.microsoft.com/office/powerpoint/2010/main" val="3069675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Прямоугольник 31">
            <a:extLst>
              <a:ext uri="{FF2B5EF4-FFF2-40B4-BE49-F238E27FC236}">
                <a16:creationId xmlns:a16="http://schemas.microsoft.com/office/drawing/2014/main" id="{25B23C45-1C95-47DE-8A8F-07FEF728063E}"/>
              </a:ext>
            </a:extLst>
          </p:cNvPr>
          <p:cNvSpPr/>
          <p:nvPr/>
        </p:nvSpPr>
        <p:spPr>
          <a:xfrm>
            <a:off x="-1" y="1645920"/>
            <a:ext cx="9144001" cy="3497579"/>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39" name="Прямоугольник: скругленные углы 38">
            <a:extLst>
              <a:ext uri="{FF2B5EF4-FFF2-40B4-BE49-F238E27FC236}">
                <a16:creationId xmlns:a16="http://schemas.microsoft.com/office/drawing/2014/main" id="{28B7A6E2-A141-4197-8AB9-7A1A479E5D3F}"/>
              </a:ext>
            </a:extLst>
          </p:cNvPr>
          <p:cNvSpPr/>
          <p:nvPr/>
        </p:nvSpPr>
        <p:spPr>
          <a:xfrm>
            <a:off x="524070" y="2180149"/>
            <a:ext cx="8223690" cy="1478437"/>
          </a:xfrm>
          <a:prstGeom prst="roundRect">
            <a:avLst>
              <a:gd name="adj" fmla="val 10702"/>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25" name="Рисунок 24">
            <a:extLst>
              <a:ext uri="{FF2B5EF4-FFF2-40B4-BE49-F238E27FC236}">
                <a16:creationId xmlns:a16="http://schemas.microsoft.com/office/drawing/2014/main" id="{E34A8ABE-042A-490C-B28D-A179C2A780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789378"/>
            <a:ext cx="9144000" cy="1346200"/>
          </a:xfrm>
          <a:prstGeom prst="rect">
            <a:avLst/>
          </a:prstGeom>
        </p:spPr>
      </p:pic>
      <p:grpSp>
        <p:nvGrpSpPr>
          <p:cNvPr id="28" name="Группа 27">
            <a:extLst>
              <a:ext uri="{FF2B5EF4-FFF2-40B4-BE49-F238E27FC236}">
                <a16:creationId xmlns:a16="http://schemas.microsoft.com/office/drawing/2014/main" id="{60C22340-DB6E-4594-8336-3E28D7715CD1}"/>
              </a:ext>
            </a:extLst>
          </p:cNvPr>
          <p:cNvGrpSpPr/>
          <p:nvPr/>
        </p:nvGrpSpPr>
        <p:grpSpPr>
          <a:xfrm>
            <a:off x="3262086" y="3948037"/>
            <a:ext cx="1633764" cy="307777"/>
            <a:chOff x="3262086" y="4056892"/>
            <a:chExt cx="1633764" cy="307777"/>
          </a:xfrm>
        </p:grpSpPr>
        <p:sp>
          <p:nvSpPr>
            <p:cNvPr id="29" name="Прямоугольник 28">
              <a:extLst>
                <a:ext uri="{FF2B5EF4-FFF2-40B4-BE49-F238E27FC236}">
                  <a16:creationId xmlns:a16="http://schemas.microsoft.com/office/drawing/2014/main" id="{5DE75AFE-6D7C-49AA-9F5E-EF4D797FDE36}"/>
                </a:ext>
              </a:extLst>
            </p:cNvPr>
            <p:cNvSpPr/>
            <p:nvPr/>
          </p:nvSpPr>
          <p:spPr>
            <a:xfrm>
              <a:off x="3262086" y="4081009"/>
              <a:ext cx="1633764" cy="259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0" name="TextBox 29">
              <a:extLst>
                <a:ext uri="{FF2B5EF4-FFF2-40B4-BE49-F238E27FC236}">
                  <a16:creationId xmlns:a16="http://schemas.microsoft.com/office/drawing/2014/main" id="{0012CDA4-E0FC-4AE9-946F-04D4F54E11AA}"/>
                </a:ext>
              </a:extLst>
            </p:cNvPr>
            <p:cNvSpPr txBox="1"/>
            <p:nvPr/>
          </p:nvSpPr>
          <p:spPr>
            <a:xfrm>
              <a:off x="3299061" y="4056892"/>
              <a:ext cx="1559813" cy="307777"/>
            </a:xfrm>
            <a:prstGeom prst="rect">
              <a:avLst/>
            </a:prstGeom>
            <a:noFill/>
          </p:spPr>
          <p:txBody>
            <a:bodyPr wrap="square">
              <a:spAutoFit/>
            </a:bodyPr>
            <a:lstStyle/>
            <a:p>
              <a:r>
                <a:rPr lang="uk-UA" b="1" dirty="0">
                  <a:solidFill>
                    <a:srgbClr val="1C7ABA"/>
                  </a:solidFill>
                  <a:latin typeface="Arial" panose="020B0604020202020204" pitchFamily="34" charset="0"/>
                </a:rPr>
                <a:t>Постанова КМУ</a:t>
              </a:r>
              <a:endParaRPr lang="en-US" b="1" dirty="0">
                <a:solidFill>
                  <a:srgbClr val="1C7ABA"/>
                </a:solidFill>
                <a:latin typeface="Arial" panose="020B0604020202020204" pitchFamily="34" charset="0"/>
              </a:endParaRPr>
            </a:p>
          </p:txBody>
        </p:sp>
      </p:grpSp>
      <p:sp>
        <p:nvSpPr>
          <p:cNvPr id="47" name="Овал 46">
            <a:extLst>
              <a:ext uri="{FF2B5EF4-FFF2-40B4-BE49-F238E27FC236}">
                <a16:creationId xmlns:a16="http://schemas.microsoft.com/office/drawing/2014/main" id="{7EC10317-FE90-4011-8AB5-ED44D39C3F8C}"/>
              </a:ext>
            </a:extLst>
          </p:cNvPr>
          <p:cNvSpPr/>
          <p:nvPr/>
        </p:nvSpPr>
        <p:spPr>
          <a:xfrm>
            <a:off x="697730" y="2986445"/>
            <a:ext cx="555756" cy="544334"/>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6" name="Овал 45">
            <a:extLst>
              <a:ext uri="{FF2B5EF4-FFF2-40B4-BE49-F238E27FC236}">
                <a16:creationId xmlns:a16="http://schemas.microsoft.com/office/drawing/2014/main" id="{E25843A3-D96D-408F-AFD2-7A1FE3303487}"/>
              </a:ext>
            </a:extLst>
          </p:cNvPr>
          <p:cNvSpPr/>
          <p:nvPr/>
        </p:nvSpPr>
        <p:spPr>
          <a:xfrm>
            <a:off x="669828" y="2276611"/>
            <a:ext cx="591610" cy="546173"/>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 name="Овал 1">
            <a:extLst>
              <a:ext uri="{FF2B5EF4-FFF2-40B4-BE49-F238E27FC236}">
                <a16:creationId xmlns:a16="http://schemas.microsoft.com/office/drawing/2014/main" id="{09FFB31E-B4DE-41F7-A113-DB720DFC0429}"/>
              </a:ext>
            </a:extLst>
          </p:cNvPr>
          <p:cNvSpPr/>
          <p:nvPr/>
        </p:nvSpPr>
        <p:spPr>
          <a:xfrm>
            <a:off x="6992106" y="2266267"/>
            <a:ext cx="1266609" cy="1266609"/>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TextBox 5">
            <a:extLst>
              <a:ext uri="{FF2B5EF4-FFF2-40B4-BE49-F238E27FC236}">
                <a16:creationId xmlns:a16="http://schemas.microsoft.com/office/drawing/2014/main" id="{FB303255-F2C7-0C4F-B3C1-65C3D6C44515}"/>
              </a:ext>
            </a:extLst>
          </p:cNvPr>
          <p:cNvSpPr txBox="1"/>
          <p:nvPr/>
        </p:nvSpPr>
        <p:spPr>
          <a:xfrm>
            <a:off x="435379" y="1689739"/>
            <a:ext cx="8777826" cy="461665"/>
          </a:xfrm>
          <a:prstGeom prst="rect">
            <a:avLst/>
          </a:prstGeom>
          <a:noFill/>
        </p:spPr>
        <p:txBody>
          <a:bodyPr wrap="square" rtlCol="0">
            <a:spAutoFit/>
          </a:bodyPr>
          <a:lstStyle/>
          <a:p>
            <a:pPr>
              <a:spcBef>
                <a:spcPts val="1200"/>
              </a:spcBef>
            </a:pPr>
            <a:r>
              <a:rPr lang="uk-UA" sz="1200" dirty="0"/>
              <a:t>Розрахунок обсягу державної підтримки в рамках підготовки ТЕО здійснюється заявником з урахуванням положень Методології розрахунку обсягу державної підтримки, затвердженої КМУ. </a:t>
            </a:r>
          </a:p>
        </p:txBody>
      </p:sp>
      <p:sp>
        <p:nvSpPr>
          <p:cNvPr id="11" name="TextBox 10">
            <a:extLst>
              <a:ext uri="{FF2B5EF4-FFF2-40B4-BE49-F238E27FC236}">
                <a16:creationId xmlns:a16="http://schemas.microsoft.com/office/drawing/2014/main" id="{E6B4DB8B-F7DB-4AAB-BBBC-5F9AD74B1900}"/>
              </a:ext>
            </a:extLst>
          </p:cNvPr>
          <p:cNvSpPr txBox="1"/>
          <p:nvPr/>
        </p:nvSpPr>
        <p:spPr>
          <a:xfrm>
            <a:off x="1255954" y="2383528"/>
            <a:ext cx="1829024" cy="307777"/>
          </a:xfrm>
          <a:prstGeom prst="rect">
            <a:avLst/>
          </a:prstGeom>
          <a:noFill/>
        </p:spPr>
        <p:txBody>
          <a:bodyPr wrap="square" rtlCol="0">
            <a:spAutoFit/>
          </a:bodyPr>
          <a:lstStyle/>
          <a:p>
            <a:pPr algn="ctr"/>
            <a:r>
              <a:rPr lang="uk-UA" dirty="0">
                <a:latin typeface="Arial Black" panose="020B0A04020102020204" pitchFamily="34" charset="0"/>
              </a:rPr>
              <a:t>Держпідтримка</a:t>
            </a:r>
          </a:p>
        </p:txBody>
      </p:sp>
      <p:sp>
        <p:nvSpPr>
          <p:cNvPr id="33" name="TextBox 32">
            <a:extLst>
              <a:ext uri="{FF2B5EF4-FFF2-40B4-BE49-F238E27FC236}">
                <a16:creationId xmlns:a16="http://schemas.microsoft.com/office/drawing/2014/main" id="{45CF90CD-8395-47B2-84CF-5F66F092DFB8}"/>
              </a:ext>
            </a:extLst>
          </p:cNvPr>
          <p:cNvSpPr txBox="1"/>
          <p:nvPr/>
        </p:nvSpPr>
        <p:spPr>
          <a:xfrm>
            <a:off x="3412603" y="2210629"/>
            <a:ext cx="1998978" cy="612155"/>
          </a:xfrm>
          <a:prstGeom prst="rect">
            <a:avLst/>
          </a:prstGeom>
          <a:noFill/>
        </p:spPr>
        <p:txBody>
          <a:bodyPr wrap="square" rtlCol="0">
            <a:spAutoFit/>
          </a:bodyPr>
          <a:lstStyle/>
          <a:p>
            <a:pPr algn="ctr">
              <a:lnSpc>
                <a:spcPct val="150000"/>
              </a:lnSpc>
            </a:pPr>
            <a:r>
              <a:rPr lang="uk-UA" sz="1200" b="1" dirty="0"/>
              <a:t>Дисконтування за дохідністю облігацій</a:t>
            </a:r>
          </a:p>
        </p:txBody>
      </p:sp>
      <p:sp>
        <p:nvSpPr>
          <p:cNvPr id="34" name="TextBox 33">
            <a:extLst>
              <a:ext uri="{FF2B5EF4-FFF2-40B4-BE49-F238E27FC236}">
                <a16:creationId xmlns:a16="http://schemas.microsoft.com/office/drawing/2014/main" id="{98289915-DD2A-48C8-A8CB-E02ACEAA59E5}"/>
              </a:ext>
            </a:extLst>
          </p:cNvPr>
          <p:cNvSpPr txBox="1"/>
          <p:nvPr/>
        </p:nvSpPr>
        <p:spPr>
          <a:xfrm>
            <a:off x="5595205" y="2306585"/>
            <a:ext cx="817853" cy="461665"/>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dirty="0">
                <a:solidFill>
                  <a:srgbClr val="295B98"/>
                </a:solidFill>
              </a:rPr>
              <a:t>PV</a:t>
            </a:r>
            <a:r>
              <a:rPr lang="ru-RU" sz="1400" dirty="0">
                <a:solidFill>
                  <a:srgbClr val="295B98"/>
                </a:solidFill>
              </a:rPr>
              <a:t>дп</a:t>
            </a:r>
            <a:endParaRPr lang="uk-UA" dirty="0">
              <a:solidFill>
                <a:srgbClr val="295B98"/>
              </a:solidFill>
            </a:endParaRPr>
          </a:p>
        </p:txBody>
      </p:sp>
      <p:sp>
        <p:nvSpPr>
          <p:cNvPr id="36" name="TextBox 35">
            <a:extLst>
              <a:ext uri="{FF2B5EF4-FFF2-40B4-BE49-F238E27FC236}">
                <a16:creationId xmlns:a16="http://schemas.microsoft.com/office/drawing/2014/main" id="{A7F3D0C4-D910-47C2-850C-AF13C5A7C992}"/>
              </a:ext>
            </a:extLst>
          </p:cNvPr>
          <p:cNvSpPr txBox="1"/>
          <p:nvPr/>
        </p:nvSpPr>
        <p:spPr>
          <a:xfrm>
            <a:off x="1322165" y="3148154"/>
            <a:ext cx="1640318" cy="307777"/>
          </a:xfrm>
          <a:prstGeom prst="rect">
            <a:avLst/>
          </a:prstGeom>
          <a:noFill/>
        </p:spPr>
        <p:txBody>
          <a:bodyPr wrap="square" rtlCol="0">
            <a:spAutoFit/>
          </a:bodyPr>
          <a:lstStyle/>
          <a:p>
            <a:pPr algn="ctr"/>
            <a:r>
              <a:rPr lang="uk-UA" dirty="0">
                <a:latin typeface="Arial Black" panose="020B0A04020102020204" pitchFamily="34" charset="0"/>
              </a:rPr>
              <a:t>Інвестиції</a:t>
            </a:r>
          </a:p>
        </p:txBody>
      </p:sp>
      <p:sp>
        <p:nvSpPr>
          <p:cNvPr id="43" name="TextBox 42">
            <a:extLst>
              <a:ext uri="{FF2B5EF4-FFF2-40B4-BE49-F238E27FC236}">
                <a16:creationId xmlns:a16="http://schemas.microsoft.com/office/drawing/2014/main" id="{BF625C8C-B080-478C-A41F-15D1E30E224C}"/>
              </a:ext>
            </a:extLst>
          </p:cNvPr>
          <p:cNvSpPr txBox="1"/>
          <p:nvPr/>
        </p:nvSpPr>
        <p:spPr>
          <a:xfrm>
            <a:off x="3093816" y="3281049"/>
            <a:ext cx="2636553" cy="276999"/>
          </a:xfrm>
          <a:prstGeom prst="rect">
            <a:avLst/>
          </a:prstGeom>
          <a:noFill/>
        </p:spPr>
        <p:txBody>
          <a:bodyPr wrap="square" rtlCol="0">
            <a:spAutoFit/>
          </a:bodyPr>
          <a:lstStyle/>
          <a:p>
            <a:pPr algn="ctr"/>
            <a:r>
              <a:rPr lang="uk-UA" sz="1200" b="1" dirty="0"/>
              <a:t>Дисконтування за </a:t>
            </a:r>
            <a:r>
              <a:rPr lang="en-US" sz="1200" b="1" dirty="0"/>
              <a:t>WACC</a:t>
            </a:r>
            <a:endParaRPr lang="uk-UA" sz="1200" b="1" dirty="0"/>
          </a:p>
        </p:txBody>
      </p:sp>
      <p:sp>
        <p:nvSpPr>
          <p:cNvPr id="44" name="TextBox 43">
            <a:extLst>
              <a:ext uri="{FF2B5EF4-FFF2-40B4-BE49-F238E27FC236}">
                <a16:creationId xmlns:a16="http://schemas.microsoft.com/office/drawing/2014/main" id="{BA235031-5D2B-4D7C-8465-FA3FFEA9D8D3}"/>
              </a:ext>
            </a:extLst>
          </p:cNvPr>
          <p:cNvSpPr txBox="1"/>
          <p:nvPr/>
        </p:nvSpPr>
        <p:spPr>
          <a:xfrm>
            <a:off x="6081958" y="3071211"/>
            <a:ext cx="864339" cy="461665"/>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dirty="0">
                <a:solidFill>
                  <a:srgbClr val="295B98"/>
                </a:solidFill>
              </a:rPr>
              <a:t>PV</a:t>
            </a:r>
            <a:r>
              <a:rPr lang="ru-RU" sz="1400" dirty="0">
                <a:solidFill>
                  <a:srgbClr val="295B98"/>
                </a:solidFill>
              </a:rPr>
              <a:t>інв</a:t>
            </a:r>
            <a:endParaRPr lang="uk-UA" dirty="0">
              <a:solidFill>
                <a:srgbClr val="295B98"/>
              </a:solidFill>
            </a:endParaRPr>
          </a:p>
        </p:txBody>
      </p:sp>
      <p:cxnSp>
        <p:nvCxnSpPr>
          <p:cNvPr id="35" name="Straight Connector 34">
            <a:extLst>
              <a:ext uri="{FF2B5EF4-FFF2-40B4-BE49-F238E27FC236}">
                <a16:creationId xmlns:a16="http://schemas.microsoft.com/office/drawing/2014/main" id="{AE4955B5-8F96-4773-A9AE-20734BEAB797}"/>
              </a:ext>
            </a:extLst>
          </p:cNvPr>
          <p:cNvCxnSpPr>
            <a:cxnSpLocks/>
          </p:cNvCxnSpPr>
          <p:nvPr/>
        </p:nvCxnSpPr>
        <p:spPr>
          <a:xfrm flipV="1">
            <a:off x="5981532" y="2576646"/>
            <a:ext cx="595508" cy="543108"/>
          </a:xfrm>
          <a:prstGeom prst="line">
            <a:avLst/>
          </a:prstGeom>
          <a:ln w="38100">
            <a:solidFill>
              <a:srgbClr val="295B98"/>
            </a:solidFill>
            <a:tailEnd type="non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708E7112-43BD-4B79-9407-46077DE8C0E0}"/>
              </a:ext>
            </a:extLst>
          </p:cNvPr>
          <p:cNvSpPr txBox="1"/>
          <p:nvPr/>
        </p:nvSpPr>
        <p:spPr>
          <a:xfrm>
            <a:off x="6945036" y="2563380"/>
            <a:ext cx="1377300" cy="646331"/>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sz="3600" dirty="0">
                <a:solidFill>
                  <a:schemeClr val="bg1"/>
                </a:solidFill>
                <a:latin typeface="+mj-lt"/>
              </a:rPr>
              <a:t>&lt;</a:t>
            </a:r>
            <a:r>
              <a:rPr lang="uk-UA" sz="3600" dirty="0">
                <a:solidFill>
                  <a:schemeClr val="bg1"/>
                </a:solidFill>
                <a:latin typeface="+mj-lt"/>
              </a:rPr>
              <a:t>30%</a:t>
            </a:r>
          </a:p>
        </p:txBody>
      </p:sp>
      <p:sp>
        <p:nvSpPr>
          <p:cNvPr id="21" name="Заголовок 1">
            <a:extLst>
              <a:ext uri="{FF2B5EF4-FFF2-40B4-BE49-F238E27FC236}">
                <a16:creationId xmlns:a16="http://schemas.microsoft.com/office/drawing/2014/main" id="{65E5EFD2-BEE1-4AD5-BF61-24BA8B378A2E}"/>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Процедура отримання підтримки: </a:t>
            </a:r>
            <a:r>
              <a:rPr lang="uk-UA" sz="2800" b="1" dirty="0">
                <a:latin typeface="Arial Black" panose="020B0A04020102020204" pitchFamily="34" charset="0"/>
              </a:rPr>
              <a:t>Розрахунок обсягу державної підтримки </a:t>
            </a:r>
            <a:endParaRPr lang="x-none" sz="2800" b="1" dirty="0">
              <a:latin typeface="Arial Black" panose="020B0A04020102020204" pitchFamily="34" charset="0"/>
            </a:endParaRPr>
          </a:p>
        </p:txBody>
      </p:sp>
      <p:cxnSp>
        <p:nvCxnSpPr>
          <p:cNvPr id="4" name="Прямая со стрелкой 3">
            <a:extLst>
              <a:ext uri="{FF2B5EF4-FFF2-40B4-BE49-F238E27FC236}">
                <a16:creationId xmlns:a16="http://schemas.microsoft.com/office/drawing/2014/main" id="{C91D1970-C65A-4B9B-A6F5-D86BCB96D007}"/>
              </a:ext>
            </a:extLst>
          </p:cNvPr>
          <p:cNvCxnSpPr/>
          <p:nvPr/>
        </p:nvCxnSpPr>
        <p:spPr>
          <a:xfrm>
            <a:off x="3220720" y="3302043"/>
            <a:ext cx="237448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a:extLst>
              <a:ext uri="{FF2B5EF4-FFF2-40B4-BE49-F238E27FC236}">
                <a16:creationId xmlns:a16="http://schemas.microsoft.com/office/drawing/2014/main" id="{E83A50D9-911E-4997-A1C8-A4BF784169AE}"/>
              </a:ext>
            </a:extLst>
          </p:cNvPr>
          <p:cNvCxnSpPr/>
          <p:nvPr/>
        </p:nvCxnSpPr>
        <p:spPr>
          <a:xfrm>
            <a:off x="3215310" y="2542785"/>
            <a:ext cx="237448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9" name="Рисунок 8" descr="Презентация с линейчатой диаграммой">
            <a:extLst>
              <a:ext uri="{FF2B5EF4-FFF2-40B4-BE49-F238E27FC236}">
                <a16:creationId xmlns:a16="http://schemas.microsoft.com/office/drawing/2014/main" id="{AE02D4CA-38A8-487A-86BB-9B7A85F9DC6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8518" y="3043869"/>
            <a:ext cx="514179" cy="514179"/>
          </a:xfrm>
          <a:prstGeom prst="rect">
            <a:avLst/>
          </a:prstGeom>
        </p:spPr>
      </p:pic>
      <p:pic>
        <p:nvPicPr>
          <p:cNvPr id="12" name="Рисунок 11" descr="Рукопожатие">
            <a:extLst>
              <a:ext uri="{FF2B5EF4-FFF2-40B4-BE49-F238E27FC236}">
                <a16:creationId xmlns:a16="http://schemas.microsoft.com/office/drawing/2014/main" id="{3824F879-E2E2-4CD6-B90C-EFC18377BF3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4150" y="2285908"/>
            <a:ext cx="602917" cy="602917"/>
          </a:xfrm>
          <a:prstGeom prst="rect">
            <a:avLst/>
          </a:prstGeom>
        </p:spPr>
      </p:pic>
      <p:sp>
        <p:nvSpPr>
          <p:cNvPr id="38" name="TextBox 37">
            <a:extLst>
              <a:ext uri="{FF2B5EF4-FFF2-40B4-BE49-F238E27FC236}">
                <a16:creationId xmlns:a16="http://schemas.microsoft.com/office/drawing/2014/main" id="{42292F1F-1744-4D13-82B8-5F0D9BDFF1CC}"/>
              </a:ext>
            </a:extLst>
          </p:cNvPr>
          <p:cNvSpPr txBox="1"/>
          <p:nvPr/>
        </p:nvSpPr>
        <p:spPr>
          <a:xfrm>
            <a:off x="3191378" y="4310610"/>
            <a:ext cx="3615475" cy="646331"/>
          </a:xfrm>
          <a:prstGeom prst="rect">
            <a:avLst/>
          </a:prstGeom>
          <a:noFill/>
        </p:spPr>
        <p:txBody>
          <a:bodyPr wrap="square">
            <a:spAutoFit/>
          </a:bodyPr>
          <a:lstStyle/>
          <a:p>
            <a:r>
              <a:rPr lang="uk-UA" sz="1200" dirty="0">
                <a:solidFill>
                  <a:schemeClr val="bg1"/>
                </a:solidFill>
              </a:rPr>
              <a:t>Методологія розрахунку обсягу державної підтримки для реалізації інвестиційного проекту із значними інвестиціями</a:t>
            </a:r>
          </a:p>
        </p:txBody>
      </p:sp>
      <p:pic>
        <p:nvPicPr>
          <p:cNvPr id="23" name="Picture 6">
            <a:extLst>
              <a:ext uri="{FF2B5EF4-FFF2-40B4-BE49-F238E27FC236}">
                <a16:creationId xmlns:a16="http://schemas.microsoft.com/office/drawing/2014/main" id="{4F2EC7A1-EB3F-4329-969F-70986D5642CC}"/>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31" name="Прямоугольник 30">
            <a:extLst>
              <a:ext uri="{FF2B5EF4-FFF2-40B4-BE49-F238E27FC236}">
                <a16:creationId xmlns:a16="http://schemas.microsoft.com/office/drawing/2014/main" id="{C8996547-11D8-43F4-A921-1E188C48C437}"/>
              </a:ext>
            </a:extLst>
          </p:cNvPr>
          <p:cNvSpPr/>
          <p:nvPr/>
        </p:nvSpPr>
        <p:spPr>
          <a:xfrm>
            <a:off x="2186759" y="3976832"/>
            <a:ext cx="950358" cy="950358"/>
          </a:xfrm>
          <a:prstGeom prst="rect">
            <a:avLst/>
          </a:prstGeom>
          <a:solidFill>
            <a:srgbClr val="1C7AB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pic>
        <p:nvPicPr>
          <p:cNvPr id="26" name="Рисунок 25">
            <a:extLst>
              <a:ext uri="{FF2B5EF4-FFF2-40B4-BE49-F238E27FC236}">
                <a16:creationId xmlns:a16="http://schemas.microsoft.com/office/drawing/2014/main" id="{814C8D1F-92EF-4E58-809A-1FD1585FA5DD}"/>
              </a:ext>
            </a:extLst>
          </p:cNvPr>
          <p:cNvPicPr>
            <a:picLocks noChangeAspect="1"/>
          </p:cNvPicPr>
          <p:nvPr/>
        </p:nvPicPr>
        <p:blipFill>
          <a:blip r:embed="rId10"/>
          <a:stretch>
            <a:fillRect/>
          </a:stretch>
        </p:blipFill>
        <p:spPr>
          <a:xfrm>
            <a:off x="2241020" y="4034032"/>
            <a:ext cx="851578" cy="851578"/>
          </a:xfrm>
          <a:prstGeom prst="rect">
            <a:avLst/>
          </a:prstGeom>
        </p:spPr>
      </p:pic>
    </p:spTree>
    <p:extLst>
      <p:ext uri="{BB962C8B-B14F-4D97-AF65-F5344CB8AC3E}">
        <p14:creationId xmlns:p14="http://schemas.microsoft.com/office/powerpoint/2010/main" val="1051872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Прямоугольник 76">
            <a:extLst>
              <a:ext uri="{FF2B5EF4-FFF2-40B4-BE49-F238E27FC236}">
                <a16:creationId xmlns:a16="http://schemas.microsoft.com/office/drawing/2014/main" id="{769EEA59-E5B3-4349-84C6-9E019C26717D}"/>
              </a:ext>
            </a:extLst>
          </p:cNvPr>
          <p:cNvSpPr/>
          <p:nvPr/>
        </p:nvSpPr>
        <p:spPr>
          <a:xfrm>
            <a:off x="6547362" y="1706885"/>
            <a:ext cx="2596637" cy="3436615"/>
          </a:xfrm>
          <a:prstGeom prst="rect">
            <a:avLst/>
          </a:prstGeom>
          <a:solidFill>
            <a:schemeClr val="bg1">
              <a:lumMod val="9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76" name="Прямоугольник 75">
            <a:extLst>
              <a:ext uri="{FF2B5EF4-FFF2-40B4-BE49-F238E27FC236}">
                <a16:creationId xmlns:a16="http://schemas.microsoft.com/office/drawing/2014/main" id="{33BCAC11-B765-4A04-856E-CBFBF2060CFF}"/>
              </a:ext>
            </a:extLst>
          </p:cNvPr>
          <p:cNvSpPr/>
          <p:nvPr/>
        </p:nvSpPr>
        <p:spPr>
          <a:xfrm>
            <a:off x="2434206" y="1706885"/>
            <a:ext cx="2115220" cy="3436615"/>
          </a:xfrm>
          <a:prstGeom prst="rect">
            <a:avLst/>
          </a:prstGeom>
          <a:solidFill>
            <a:schemeClr val="bg1">
              <a:lumMod val="9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pic>
        <p:nvPicPr>
          <p:cNvPr id="40" name="Рисунок 39">
            <a:extLst>
              <a:ext uri="{FF2B5EF4-FFF2-40B4-BE49-F238E27FC236}">
                <a16:creationId xmlns:a16="http://schemas.microsoft.com/office/drawing/2014/main" id="{076B6C17-D622-487A-94DA-F5FD2E582633}"/>
              </a:ext>
            </a:extLst>
          </p:cNvPr>
          <p:cNvPicPr>
            <a:picLocks noChangeAspect="1"/>
          </p:cNvPicPr>
          <p:nvPr/>
        </p:nvPicPr>
        <p:blipFill rotWithShape="1">
          <a:blip r:embed="rId2">
            <a:duotone>
              <a:schemeClr val="accent5">
                <a:shade val="45000"/>
                <a:satMod val="135000"/>
              </a:schemeClr>
              <a:prstClr val="white"/>
            </a:duotone>
          </a:blip>
          <a:srcRect t="29699" b="59085"/>
          <a:stretch/>
        </p:blipFill>
        <p:spPr>
          <a:xfrm>
            <a:off x="-1579" y="2560884"/>
            <a:ext cx="9145578" cy="576757"/>
          </a:xfrm>
          <a:prstGeom prst="rect">
            <a:avLst/>
          </a:prstGeom>
        </p:spPr>
      </p:pic>
      <p:cxnSp>
        <p:nvCxnSpPr>
          <p:cNvPr id="6" name="Прямая соединительная линия 5">
            <a:extLst>
              <a:ext uri="{FF2B5EF4-FFF2-40B4-BE49-F238E27FC236}">
                <a16:creationId xmlns:a16="http://schemas.microsoft.com/office/drawing/2014/main" id="{3A34463F-45E3-4371-A885-04B318E1CF8C}"/>
              </a:ext>
            </a:extLst>
          </p:cNvPr>
          <p:cNvCxnSpPr/>
          <p:nvPr/>
        </p:nvCxnSpPr>
        <p:spPr>
          <a:xfrm>
            <a:off x="0" y="2834118"/>
            <a:ext cx="9306560" cy="0"/>
          </a:xfrm>
          <a:prstGeom prst="line">
            <a:avLst/>
          </a:prstGeom>
          <a:ln w="25400">
            <a:solidFill>
              <a:srgbClr val="FBD501"/>
            </a:solidFill>
          </a:ln>
        </p:spPr>
        <p:style>
          <a:lnRef idx="1">
            <a:schemeClr val="accent1"/>
          </a:lnRef>
          <a:fillRef idx="0">
            <a:schemeClr val="accent1"/>
          </a:fillRef>
          <a:effectRef idx="0">
            <a:schemeClr val="accent1"/>
          </a:effectRef>
          <a:fontRef idx="minor">
            <a:schemeClr val="tx1"/>
          </a:fontRef>
        </p:style>
      </p:cxnSp>
      <p:sp>
        <p:nvSpPr>
          <p:cNvPr id="2" name="Прямоугольник 1">
            <a:extLst>
              <a:ext uri="{FF2B5EF4-FFF2-40B4-BE49-F238E27FC236}">
                <a16:creationId xmlns:a16="http://schemas.microsoft.com/office/drawing/2014/main" id="{6ECE3282-8E92-4D79-8121-D029EF254CDD}"/>
              </a:ext>
            </a:extLst>
          </p:cNvPr>
          <p:cNvSpPr/>
          <p:nvPr/>
        </p:nvSpPr>
        <p:spPr>
          <a:xfrm>
            <a:off x="532437" y="2649452"/>
            <a:ext cx="1692603" cy="369332"/>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3" name="Прямоугольник 72">
            <a:extLst>
              <a:ext uri="{FF2B5EF4-FFF2-40B4-BE49-F238E27FC236}">
                <a16:creationId xmlns:a16="http://schemas.microsoft.com/office/drawing/2014/main" id="{02E2441B-6FA5-491C-A850-37E81F5B81E3}"/>
              </a:ext>
            </a:extLst>
          </p:cNvPr>
          <p:cNvSpPr/>
          <p:nvPr/>
        </p:nvSpPr>
        <p:spPr>
          <a:xfrm>
            <a:off x="6718476" y="2658283"/>
            <a:ext cx="2122606" cy="369332"/>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4" name="Прямоугольник 73">
            <a:extLst>
              <a:ext uri="{FF2B5EF4-FFF2-40B4-BE49-F238E27FC236}">
                <a16:creationId xmlns:a16="http://schemas.microsoft.com/office/drawing/2014/main" id="{7DAF75B9-AC39-4FB5-8EA9-6283ABECA053}"/>
              </a:ext>
            </a:extLst>
          </p:cNvPr>
          <p:cNvSpPr/>
          <p:nvPr/>
        </p:nvSpPr>
        <p:spPr>
          <a:xfrm>
            <a:off x="4656463" y="2649452"/>
            <a:ext cx="1692603" cy="369332"/>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grpSp>
        <p:nvGrpSpPr>
          <p:cNvPr id="34" name="Группа 33">
            <a:extLst>
              <a:ext uri="{FF2B5EF4-FFF2-40B4-BE49-F238E27FC236}">
                <a16:creationId xmlns:a16="http://schemas.microsoft.com/office/drawing/2014/main" id="{39368DB5-7310-3A49-B1FB-0696A7D04F6E}"/>
              </a:ext>
            </a:extLst>
          </p:cNvPr>
          <p:cNvGrpSpPr/>
          <p:nvPr/>
        </p:nvGrpSpPr>
        <p:grpSpPr>
          <a:xfrm>
            <a:off x="827924" y="558613"/>
            <a:ext cx="776516" cy="646393"/>
            <a:chOff x="1350974" y="779583"/>
            <a:chExt cx="776516" cy="646393"/>
          </a:xfrm>
        </p:grpSpPr>
        <p:grpSp>
          <p:nvGrpSpPr>
            <p:cNvPr id="27" name="Группа 26">
              <a:extLst>
                <a:ext uri="{FF2B5EF4-FFF2-40B4-BE49-F238E27FC236}">
                  <a16:creationId xmlns:a16="http://schemas.microsoft.com/office/drawing/2014/main" id="{8634CE81-2D72-B44F-B22B-982A73A08DAA}"/>
                </a:ext>
              </a:extLst>
            </p:cNvPr>
            <p:cNvGrpSpPr/>
            <p:nvPr/>
          </p:nvGrpSpPr>
          <p:grpSpPr>
            <a:xfrm>
              <a:off x="1350974" y="779583"/>
              <a:ext cx="376227" cy="646393"/>
              <a:chOff x="1350974" y="779583"/>
              <a:chExt cx="376227" cy="646393"/>
            </a:xfrm>
          </p:grpSpPr>
          <p:cxnSp>
            <p:nvCxnSpPr>
              <p:cNvPr id="20" name="Прямая соединительная линия 19">
                <a:extLst>
                  <a:ext uri="{FF2B5EF4-FFF2-40B4-BE49-F238E27FC236}">
                    <a16:creationId xmlns:a16="http://schemas.microsoft.com/office/drawing/2014/main" id="{E9DF9845-911A-1F41-ABB9-29A1183CCE09}"/>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a:extLst>
                  <a:ext uri="{FF2B5EF4-FFF2-40B4-BE49-F238E27FC236}">
                    <a16:creationId xmlns:a16="http://schemas.microsoft.com/office/drawing/2014/main" id="{F8D20967-1922-C744-B552-B9B26D672C1E}"/>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 name="Группа 27">
              <a:extLst>
                <a:ext uri="{FF2B5EF4-FFF2-40B4-BE49-F238E27FC236}">
                  <a16:creationId xmlns:a16="http://schemas.microsoft.com/office/drawing/2014/main" id="{08CA93CD-44F9-DF4F-8B28-388236E41C96}"/>
                </a:ext>
              </a:extLst>
            </p:cNvPr>
            <p:cNvGrpSpPr/>
            <p:nvPr/>
          </p:nvGrpSpPr>
          <p:grpSpPr>
            <a:xfrm>
              <a:off x="1551119" y="779583"/>
              <a:ext cx="376227" cy="646393"/>
              <a:chOff x="1350974" y="779583"/>
              <a:chExt cx="376227" cy="646393"/>
            </a:xfrm>
          </p:grpSpPr>
          <p:cxnSp>
            <p:nvCxnSpPr>
              <p:cNvPr id="29" name="Прямая соединительная линия 28">
                <a:extLst>
                  <a:ext uri="{FF2B5EF4-FFF2-40B4-BE49-F238E27FC236}">
                    <a16:creationId xmlns:a16="http://schemas.microsoft.com/office/drawing/2014/main" id="{2D6A7804-F433-1041-B248-AB1CE99F9632}"/>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Прямая соединительная линия 29">
                <a:extLst>
                  <a:ext uri="{FF2B5EF4-FFF2-40B4-BE49-F238E27FC236}">
                    <a16:creationId xmlns:a16="http://schemas.microsoft.com/office/drawing/2014/main" id="{D0B62F1C-F4F6-8543-91FB-34A0F03E27EB}"/>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Группа 30">
              <a:extLst>
                <a:ext uri="{FF2B5EF4-FFF2-40B4-BE49-F238E27FC236}">
                  <a16:creationId xmlns:a16="http://schemas.microsoft.com/office/drawing/2014/main" id="{DD6DF645-8358-5540-B150-3795DDCA0E17}"/>
                </a:ext>
              </a:extLst>
            </p:cNvPr>
            <p:cNvGrpSpPr/>
            <p:nvPr/>
          </p:nvGrpSpPr>
          <p:grpSpPr>
            <a:xfrm>
              <a:off x="1751263" y="779583"/>
              <a:ext cx="376227" cy="646393"/>
              <a:chOff x="1350974" y="779583"/>
              <a:chExt cx="376227" cy="646393"/>
            </a:xfrm>
          </p:grpSpPr>
          <p:cxnSp>
            <p:nvCxnSpPr>
              <p:cNvPr id="32" name="Прямая соединительная линия 31">
                <a:extLst>
                  <a:ext uri="{FF2B5EF4-FFF2-40B4-BE49-F238E27FC236}">
                    <a16:creationId xmlns:a16="http://schemas.microsoft.com/office/drawing/2014/main" id="{D5EBD7FA-D241-BB46-AEE4-49246CE3C187}"/>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Прямая соединительная линия 32">
                <a:extLst>
                  <a:ext uri="{FF2B5EF4-FFF2-40B4-BE49-F238E27FC236}">
                    <a16:creationId xmlns:a16="http://schemas.microsoft.com/office/drawing/2014/main" id="{239FE136-C659-5643-9729-5C75BB43F2B1}"/>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5" name="TextBox 4">
            <a:extLst>
              <a:ext uri="{FF2B5EF4-FFF2-40B4-BE49-F238E27FC236}">
                <a16:creationId xmlns:a16="http://schemas.microsoft.com/office/drawing/2014/main" id="{F7F1C96A-F447-5544-AFF5-427A7BE938F6}"/>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19" name="TextBox 18">
            <a:extLst>
              <a:ext uri="{FF2B5EF4-FFF2-40B4-BE49-F238E27FC236}">
                <a16:creationId xmlns:a16="http://schemas.microsoft.com/office/drawing/2014/main" id="{479F59E6-DB9C-A94B-AF47-EA450D68E232}"/>
              </a:ext>
            </a:extLst>
          </p:cNvPr>
          <p:cNvSpPr txBox="1"/>
          <p:nvPr/>
        </p:nvSpPr>
        <p:spPr>
          <a:xfrm>
            <a:off x="6625338" y="1761294"/>
            <a:ext cx="2458807" cy="769441"/>
          </a:xfrm>
          <a:prstGeom prst="rect">
            <a:avLst/>
          </a:prstGeom>
          <a:noFill/>
        </p:spPr>
        <p:txBody>
          <a:bodyPr wrap="square" rtlCol="0">
            <a:spAutoFit/>
          </a:bodyPr>
          <a:lstStyle/>
          <a:p>
            <a:r>
              <a:rPr lang="uk-UA" sz="1100" b="1" dirty="0"/>
              <a:t>Фінансова стійкість, рентабельність та ліквідності особи, що забезпечуватиме фінансування</a:t>
            </a:r>
            <a:r>
              <a:rPr lang="x-none" sz="1100" b="1" dirty="0"/>
              <a:t> </a:t>
            </a:r>
          </a:p>
        </p:txBody>
      </p:sp>
      <p:sp>
        <p:nvSpPr>
          <p:cNvPr id="21" name="TextBox 20">
            <a:extLst>
              <a:ext uri="{FF2B5EF4-FFF2-40B4-BE49-F238E27FC236}">
                <a16:creationId xmlns:a16="http://schemas.microsoft.com/office/drawing/2014/main" id="{12DF658A-75FB-6D41-98E0-3CD9DF9BB550}"/>
              </a:ext>
            </a:extLst>
          </p:cNvPr>
          <p:cNvSpPr txBox="1"/>
          <p:nvPr/>
        </p:nvSpPr>
        <p:spPr>
          <a:xfrm>
            <a:off x="483104" y="3172252"/>
            <a:ext cx="2165693" cy="646331"/>
          </a:xfrm>
          <a:prstGeom prst="rect">
            <a:avLst/>
          </a:prstGeom>
          <a:noFill/>
        </p:spPr>
        <p:txBody>
          <a:bodyPr wrap="square" rtlCol="0">
            <a:spAutoFit/>
          </a:bodyPr>
          <a:lstStyle/>
          <a:p>
            <a:r>
              <a:rPr lang="uk-UA" sz="1050" dirty="0"/>
              <a:t>Не менше </a:t>
            </a:r>
            <a:r>
              <a:rPr lang="uk-UA" b="1" dirty="0">
                <a:solidFill>
                  <a:srgbClr val="FBD501"/>
                </a:solidFill>
              </a:rPr>
              <a:t>20%</a:t>
            </a:r>
            <a:r>
              <a:rPr lang="uk-UA" sz="1050" dirty="0">
                <a:solidFill>
                  <a:srgbClr val="FBD501"/>
                </a:solidFill>
              </a:rPr>
              <a:t> </a:t>
            </a:r>
            <a:r>
              <a:rPr lang="uk-UA" sz="1050" dirty="0"/>
              <a:t>від запланованого розміру інвестицій</a:t>
            </a:r>
            <a:r>
              <a:rPr lang="x-none" sz="1050" dirty="0"/>
              <a:t> </a:t>
            </a:r>
          </a:p>
        </p:txBody>
      </p:sp>
      <p:sp>
        <p:nvSpPr>
          <p:cNvPr id="9" name="TextBox 8">
            <a:extLst>
              <a:ext uri="{FF2B5EF4-FFF2-40B4-BE49-F238E27FC236}">
                <a16:creationId xmlns:a16="http://schemas.microsoft.com/office/drawing/2014/main" id="{A3257972-37F4-254B-B607-CD9528786B4B}"/>
              </a:ext>
            </a:extLst>
          </p:cNvPr>
          <p:cNvSpPr txBox="1"/>
          <p:nvPr/>
        </p:nvSpPr>
        <p:spPr>
          <a:xfrm>
            <a:off x="483104" y="1761294"/>
            <a:ext cx="1878979" cy="461665"/>
          </a:xfrm>
          <a:prstGeom prst="rect">
            <a:avLst/>
          </a:prstGeom>
          <a:noFill/>
        </p:spPr>
        <p:txBody>
          <a:bodyPr wrap="square" rtlCol="0">
            <a:spAutoFit/>
          </a:bodyPr>
          <a:lstStyle/>
          <a:p>
            <a:r>
              <a:rPr lang="x-none" sz="1200" b="1" dirty="0"/>
              <a:t>Достатність власного капіталу</a:t>
            </a:r>
          </a:p>
        </p:txBody>
      </p:sp>
      <p:sp>
        <p:nvSpPr>
          <p:cNvPr id="17" name="TextBox 16">
            <a:extLst>
              <a:ext uri="{FF2B5EF4-FFF2-40B4-BE49-F238E27FC236}">
                <a16:creationId xmlns:a16="http://schemas.microsoft.com/office/drawing/2014/main" id="{31AD3098-F43D-B543-BE5E-37A95F4E2E09}"/>
              </a:ext>
            </a:extLst>
          </p:cNvPr>
          <p:cNvSpPr txBox="1"/>
          <p:nvPr/>
        </p:nvSpPr>
        <p:spPr>
          <a:xfrm>
            <a:off x="2515107" y="1761294"/>
            <a:ext cx="1975612" cy="646331"/>
          </a:xfrm>
          <a:prstGeom prst="rect">
            <a:avLst/>
          </a:prstGeom>
          <a:noFill/>
        </p:spPr>
        <p:txBody>
          <a:bodyPr wrap="square" rtlCol="0">
            <a:spAutoFit/>
          </a:bodyPr>
          <a:lstStyle/>
          <a:p>
            <a:r>
              <a:rPr lang="uk-UA" sz="1200" b="1" dirty="0"/>
              <a:t>Достатність чистого операційного грошового потоку</a:t>
            </a:r>
            <a:r>
              <a:rPr lang="x-none" sz="1200" b="1" dirty="0"/>
              <a:t> </a:t>
            </a:r>
          </a:p>
        </p:txBody>
      </p:sp>
      <p:sp>
        <p:nvSpPr>
          <p:cNvPr id="18" name="TextBox 17">
            <a:extLst>
              <a:ext uri="{FF2B5EF4-FFF2-40B4-BE49-F238E27FC236}">
                <a16:creationId xmlns:a16="http://schemas.microsoft.com/office/drawing/2014/main" id="{A3CAEDC8-1E60-E543-AEB9-666F28058D98}"/>
              </a:ext>
            </a:extLst>
          </p:cNvPr>
          <p:cNvSpPr txBox="1"/>
          <p:nvPr/>
        </p:nvSpPr>
        <p:spPr>
          <a:xfrm>
            <a:off x="4653280" y="1761294"/>
            <a:ext cx="1523315" cy="646331"/>
          </a:xfrm>
          <a:prstGeom prst="rect">
            <a:avLst/>
          </a:prstGeom>
          <a:noFill/>
        </p:spPr>
        <p:txBody>
          <a:bodyPr wrap="square" rtlCol="0">
            <a:spAutoFit/>
          </a:bodyPr>
          <a:lstStyle/>
          <a:p>
            <a:r>
              <a:rPr lang="uk-UA" sz="1200" b="1" dirty="0"/>
              <a:t>Наявність джерел фінансування</a:t>
            </a:r>
            <a:r>
              <a:rPr lang="x-none" sz="1200" b="1" dirty="0"/>
              <a:t> </a:t>
            </a:r>
          </a:p>
        </p:txBody>
      </p:sp>
      <p:sp>
        <p:nvSpPr>
          <p:cNvPr id="23" name="TextBox 22">
            <a:extLst>
              <a:ext uri="{FF2B5EF4-FFF2-40B4-BE49-F238E27FC236}">
                <a16:creationId xmlns:a16="http://schemas.microsoft.com/office/drawing/2014/main" id="{057FAB6C-1570-394D-8490-008F13DCAFFD}"/>
              </a:ext>
            </a:extLst>
          </p:cNvPr>
          <p:cNvSpPr txBox="1"/>
          <p:nvPr/>
        </p:nvSpPr>
        <p:spPr>
          <a:xfrm>
            <a:off x="2539131" y="3166935"/>
            <a:ext cx="1909645" cy="646331"/>
          </a:xfrm>
          <a:prstGeom prst="rect">
            <a:avLst/>
          </a:prstGeom>
          <a:noFill/>
        </p:spPr>
        <p:txBody>
          <a:bodyPr wrap="square" rtlCol="0">
            <a:spAutoFit/>
          </a:bodyPr>
          <a:lstStyle>
            <a:defPPr marR="0" lvl="0" algn="l" rtl="0">
              <a:lnSpc>
                <a:spcPct val="100000"/>
              </a:lnSpc>
              <a:spcBef>
                <a:spcPts val="0"/>
              </a:spcBef>
              <a:spcAft>
                <a:spcPts val="0"/>
              </a:spcAft>
            </a:defPPr>
            <a:lvl1pPr>
              <a:defRPr sz="1200"/>
            </a:lvl1pPr>
          </a:lstStyle>
          <a:p>
            <a:r>
              <a:rPr lang="uk-UA" sz="1050" dirty="0"/>
              <a:t>Не менше </a:t>
            </a:r>
            <a:r>
              <a:rPr lang="uk-UA" sz="1400" b="1" dirty="0">
                <a:solidFill>
                  <a:srgbClr val="FBD501"/>
                </a:solidFill>
              </a:rPr>
              <a:t>20%</a:t>
            </a:r>
            <a:r>
              <a:rPr lang="uk-UA" sz="1050" dirty="0">
                <a:solidFill>
                  <a:srgbClr val="FBD501"/>
                </a:solidFill>
              </a:rPr>
              <a:t> </a:t>
            </a:r>
            <a:r>
              <a:rPr lang="uk-UA" sz="1050" dirty="0"/>
              <a:t>від запланованого розміру інвестицій </a:t>
            </a:r>
            <a:endParaRPr lang="x-none" sz="1050" dirty="0"/>
          </a:p>
        </p:txBody>
      </p:sp>
      <p:sp>
        <p:nvSpPr>
          <p:cNvPr id="24" name="TextBox 23">
            <a:extLst>
              <a:ext uri="{FF2B5EF4-FFF2-40B4-BE49-F238E27FC236}">
                <a16:creationId xmlns:a16="http://schemas.microsoft.com/office/drawing/2014/main" id="{3CB82859-1311-8E4F-ACB7-53D1EB93A2C2}"/>
              </a:ext>
            </a:extLst>
          </p:cNvPr>
          <p:cNvSpPr txBox="1"/>
          <p:nvPr/>
        </p:nvSpPr>
        <p:spPr>
          <a:xfrm>
            <a:off x="4607668" y="3190136"/>
            <a:ext cx="1887537" cy="946413"/>
          </a:xfrm>
          <a:prstGeom prst="rect">
            <a:avLst/>
          </a:prstGeom>
          <a:noFill/>
        </p:spPr>
        <p:txBody>
          <a:bodyPr wrap="square" rtlCol="0">
            <a:spAutoFit/>
          </a:bodyPr>
          <a:lstStyle>
            <a:defPPr marR="0" lvl="0" algn="l" rtl="0">
              <a:lnSpc>
                <a:spcPct val="100000"/>
              </a:lnSpc>
              <a:spcBef>
                <a:spcPts val="0"/>
              </a:spcBef>
              <a:spcAft>
                <a:spcPts val="0"/>
              </a:spcAft>
              <a:defRPr/>
            </a:defPPr>
            <a:lvl1pPr>
              <a:defRPr sz="1200"/>
            </a:lvl1pPr>
          </a:lstStyle>
          <a:p>
            <a:r>
              <a:rPr lang="uk-UA" sz="1050" dirty="0"/>
              <a:t>Для здійснення інвестицій </a:t>
            </a:r>
            <a:r>
              <a:rPr lang="uk-UA" b="1" dirty="0">
                <a:solidFill>
                  <a:srgbClr val="FBD501"/>
                </a:solidFill>
              </a:rPr>
              <a:t>у повному обсязі </a:t>
            </a:r>
            <a:r>
              <a:rPr lang="uk-UA" sz="1050" dirty="0"/>
              <a:t>за рахунок власних та/або залучених коштів</a:t>
            </a:r>
            <a:endParaRPr lang="x-none" sz="1050" dirty="0"/>
          </a:p>
          <a:p>
            <a:endParaRPr lang="x-none" sz="1050" dirty="0"/>
          </a:p>
        </p:txBody>
      </p:sp>
      <p:sp>
        <p:nvSpPr>
          <p:cNvPr id="25" name="TextBox 24">
            <a:extLst>
              <a:ext uri="{FF2B5EF4-FFF2-40B4-BE49-F238E27FC236}">
                <a16:creationId xmlns:a16="http://schemas.microsoft.com/office/drawing/2014/main" id="{0B75546E-8A12-9E4E-883C-192075D2CD91}"/>
              </a:ext>
            </a:extLst>
          </p:cNvPr>
          <p:cNvSpPr txBox="1"/>
          <p:nvPr/>
        </p:nvSpPr>
        <p:spPr>
          <a:xfrm>
            <a:off x="6654097" y="3171891"/>
            <a:ext cx="2371806" cy="423193"/>
          </a:xfrm>
          <a:prstGeom prst="rect">
            <a:avLst/>
          </a:prstGeom>
          <a:noFill/>
        </p:spPr>
        <p:txBody>
          <a:bodyPr wrap="square" rtlCol="0">
            <a:spAutoFit/>
          </a:bodyPr>
          <a:lstStyle>
            <a:defPPr marR="0" lvl="0" algn="l" rtl="0">
              <a:lnSpc>
                <a:spcPct val="100000"/>
              </a:lnSpc>
              <a:spcBef>
                <a:spcPts val="0"/>
              </a:spcBef>
              <a:spcAft>
                <a:spcPts val="0"/>
              </a:spcAft>
              <a:defRPr/>
            </a:defPPr>
            <a:lvl1pPr>
              <a:defRPr sz="1200"/>
            </a:lvl1pPr>
          </a:lstStyle>
          <a:p>
            <a:r>
              <a:rPr lang="uk-UA" sz="1050" dirty="0"/>
              <a:t>Коефіцієнт фінансової незалежності </a:t>
            </a:r>
            <a:r>
              <a:rPr lang="en-US" sz="1050" dirty="0"/>
              <a:t>–</a:t>
            </a:r>
            <a:r>
              <a:rPr lang="uk-UA" sz="1050" dirty="0"/>
              <a:t> </a:t>
            </a:r>
            <a:r>
              <a:rPr lang="uk-UA" sz="1100" b="1" dirty="0"/>
              <a:t>не менше </a:t>
            </a:r>
            <a:r>
              <a:rPr lang="en-US" sz="1100" b="1" dirty="0">
                <a:solidFill>
                  <a:srgbClr val="FBD501"/>
                </a:solidFill>
              </a:rPr>
              <a:t>20%</a:t>
            </a:r>
            <a:r>
              <a:rPr lang="x-none" sz="1100" b="1" dirty="0"/>
              <a:t> </a:t>
            </a:r>
            <a:endParaRPr lang="x-none" sz="1050" b="1" dirty="0"/>
          </a:p>
        </p:txBody>
      </p:sp>
      <p:sp>
        <p:nvSpPr>
          <p:cNvPr id="26" name="TextBox 25">
            <a:extLst>
              <a:ext uri="{FF2B5EF4-FFF2-40B4-BE49-F238E27FC236}">
                <a16:creationId xmlns:a16="http://schemas.microsoft.com/office/drawing/2014/main" id="{1F76E9FF-31AC-F948-80BE-D521978CD64E}"/>
              </a:ext>
            </a:extLst>
          </p:cNvPr>
          <p:cNvSpPr txBox="1"/>
          <p:nvPr/>
        </p:nvSpPr>
        <p:spPr>
          <a:xfrm>
            <a:off x="6654097" y="3620905"/>
            <a:ext cx="2430048" cy="423193"/>
          </a:xfrm>
          <a:prstGeom prst="rect">
            <a:avLst/>
          </a:prstGeom>
          <a:noFill/>
        </p:spPr>
        <p:txBody>
          <a:bodyPr wrap="square" rtlCol="0">
            <a:spAutoFit/>
          </a:bodyPr>
          <a:lstStyle>
            <a:defPPr marR="0" lvl="0" algn="l" rtl="0">
              <a:lnSpc>
                <a:spcPct val="100000"/>
              </a:lnSpc>
              <a:spcBef>
                <a:spcPts val="0"/>
              </a:spcBef>
              <a:spcAft>
                <a:spcPts val="0"/>
              </a:spcAft>
              <a:defRPr/>
            </a:defPPr>
            <a:lvl1pPr>
              <a:defRPr sz="1200"/>
            </a:lvl1pPr>
          </a:lstStyle>
          <a:p>
            <a:r>
              <a:rPr lang="uk-UA" sz="1050" dirty="0"/>
              <a:t>Коефіцієнт фінансової стабільності </a:t>
            </a:r>
            <a:r>
              <a:rPr lang="en-US" sz="1050" dirty="0"/>
              <a:t>–</a:t>
            </a:r>
            <a:r>
              <a:rPr lang="uk-UA" sz="1050" dirty="0"/>
              <a:t> </a:t>
            </a:r>
            <a:r>
              <a:rPr lang="uk-UA" sz="1100" b="1" dirty="0"/>
              <a:t>не менше </a:t>
            </a:r>
            <a:r>
              <a:rPr lang="en-US" sz="1100" b="1" dirty="0">
                <a:solidFill>
                  <a:srgbClr val="FBD501"/>
                </a:solidFill>
              </a:rPr>
              <a:t>30%</a:t>
            </a:r>
            <a:r>
              <a:rPr lang="x-none" sz="1100" b="1" dirty="0"/>
              <a:t> </a:t>
            </a:r>
            <a:endParaRPr lang="x-none" sz="1050" b="1" dirty="0"/>
          </a:p>
        </p:txBody>
      </p:sp>
      <p:sp>
        <p:nvSpPr>
          <p:cNvPr id="44" name="TextBox 43">
            <a:extLst>
              <a:ext uri="{FF2B5EF4-FFF2-40B4-BE49-F238E27FC236}">
                <a16:creationId xmlns:a16="http://schemas.microsoft.com/office/drawing/2014/main" id="{AC102796-F000-364B-96D7-264CFFBF9E4F}"/>
              </a:ext>
            </a:extLst>
          </p:cNvPr>
          <p:cNvSpPr txBox="1"/>
          <p:nvPr/>
        </p:nvSpPr>
        <p:spPr>
          <a:xfrm>
            <a:off x="6654097" y="4069919"/>
            <a:ext cx="2186985" cy="423193"/>
          </a:xfrm>
          <a:prstGeom prst="rect">
            <a:avLst/>
          </a:prstGeom>
          <a:noFill/>
        </p:spPr>
        <p:txBody>
          <a:bodyPr wrap="square" rtlCol="0">
            <a:spAutoFit/>
          </a:bodyPr>
          <a:lstStyle>
            <a:defPPr marR="0" lvl="0" algn="l" rtl="0">
              <a:lnSpc>
                <a:spcPct val="100000"/>
              </a:lnSpc>
              <a:spcBef>
                <a:spcPts val="0"/>
              </a:spcBef>
              <a:spcAft>
                <a:spcPts val="0"/>
              </a:spcAft>
              <a:defRPr/>
            </a:defPPr>
            <a:lvl1pPr>
              <a:defRPr sz="1200"/>
            </a:lvl1pPr>
          </a:lstStyle>
          <a:p>
            <a:r>
              <a:rPr lang="uk-UA" sz="1050" dirty="0"/>
              <a:t>Коефіцієнт рентабельності </a:t>
            </a:r>
            <a:r>
              <a:rPr lang="en-US" sz="1050" dirty="0"/>
              <a:t>EBITDA</a:t>
            </a:r>
            <a:r>
              <a:rPr lang="uk-UA" sz="1050" dirty="0"/>
              <a:t> </a:t>
            </a:r>
            <a:r>
              <a:rPr lang="en-US" sz="1050" dirty="0"/>
              <a:t>–</a:t>
            </a:r>
            <a:r>
              <a:rPr lang="uk-UA" sz="1050" dirty="0"/>
              <a:t> </a:t>
            </a:r>
            <a:r>
              <a:rPr lang="uk-UA" sz="1100" b="1" dirty="0"/>
              <a:t>не менше </a:t>
            </a:r>
            <a:r>
              <a:rPr lang="en-US" sz="1100" b="1" dirty="0">
                <a:solidFill>
                  <a:srgbClr val="FBD501"/>
                </a:solidFill>
              </a:rPr>
              <a:t>10%</a:t>
            </a:r>
            <a:r>
              <a:rPr lang="x-none" sz="1100" b="1" dirty="0">
                <a:solidFill>
                  <a:srgbClr val="FBD501"/>
                </a:solidFill>
              </a:rPr>
              <a:t> </a:t>
            </a:r>
            <a:endParaRPr lang="x-none" sz="1050" b="1" dirty="0">
              <a:solidFill>
                <a:srgbClr val="FBD501"/>
              </a:solidFill>
            </a:endParaRPr>
          </a:p>
        </p:txBody>
      </p:sp>
      <p:sp>
        <p:nvSpPr>
          <p:cNvPr id="45" name="TextBox 44">
            <a:extLst>
              <a:ext uri="{FF2B5EF4-FFF2-40B4-BE49-F238E27FC236}">
                <a16:creationId xmlns:a16="http://schemas.microsoft.com/office/drawing/2014/main" id="{7E48EC1A-DEF5-614B-8B75-DDDD5F2FD7F3}"/>
              </a:ext>
            </a:extLst>
          </p:cNvPr>
          <p:cNvSpPr txBox="1"/>
          <p:nvPr/>
        </p:nvSpPr>
        <p:spPr>
          <a:xfrm>
            <a:off x="6654097" y="4518933"/>
            <a:ext cx="2464427" cy="430887"/>
          </a:xfrm>
          <a:prstGeom prst="rect">
            <a:avLst/>
          </a:prstGeom>
          <a:noFill/>
        </p:spPr>
        <p:txBody>
          <a:bodyPr wrap="square" rtlCol="0">
            <a:spAutoFit/>
          </a:bodyPr>
          <a:lstStyle>
            <a:defPPr marR="0" lvl="0" algn="l" rtl="0">
              <a:lnSpc>
                <a:spcPct val="100000"/>
              </a:lnSpc>
              <a:spcBef>
                <a:spcPts val="0"/>
              </a:spcBef>
              <a:spcAft>
                <a:spcPts val="0"/>
              </a:spcAft>
              <a:defRPr/>
            </a:defPPr>
            <a:lvl1pPr>
              <a:defRPr sz="1200"/>
            </a:lvl1pPr>
          </a:lstStyle>
          <a:p>
            <a:r>
              <a:rPr lang="uk-UA" sz="1050" dirty="0"/>
              <a:t>Коефіцієнт поточної ліквідності </a:t>
            </a:r>
            <a:r>
              <a:rPr lang="en-US" sz="1050" dirty="0"/>
              <a:t>–</a:t>
            </a:r>
            <a:r>
              <a:rPr lang="uk-UA" sz="1050" dirty="0"/>
              <a:t> </a:t>
            </a:r>
            <a:endParaRPr lang="en-US" sz="1050" dirty="0"/>
          </a:p>
          <a:p>
            <a:r>
              <a:rPr lang="uk-UA" sz="1100" b="1" dirty="0"/>
              <a:t>не менше </a:t>
            </a:r>
            <a:r>
              <a:rPr lang="uk-UA" sz="1100" b="1" dirty="0">
                <a:solidFill>
                  <a:srgbClr val="FBD501"/>
                </a:solidFill>
              </a:rPr>
              <a:t>1</a:t>
            </a:r>
            <a:r>
              <a:rPr lang="x-none" sz="1100" b="1" dirty="0"/>
              <a:t> </a:t>
            </a:r>
            <a:endParaRPr lang="x-none" sz="1050" b="1" dirty="0"/>
          </a:p>
        </p:txBody>
      </p:sp>
      <p:sp>
        <p:nvSpPr>
          <p:cNvPr id="3" name="TextBox 2">
            <a:extLst>
              <a:ext uri="{FF2B5EF4-FFF2-40B4-BE49-F238E27FC236}">
                <a16:creationId xmlns:a16="http://schemas.microsoft.com/office/drawing/2014/main" id="{6F58489D-8E52-49BA-96DB-258242A9D8C3}"/>
              </a:ext>
            </a:extLst>
          </p:cNvPr>
          <p:cNvSpPr txBox="1"/>
          <p:nvPr/>
        </p:nvSpPr>
        <p:spPr>
          <a:xfrm>
            <a:off x="694997" y="2680230"/>
            <a:ext cx="1269713" cy="307777"/>
          </a:xfrm>
          <a:prstGeom prst="rect">
            <a:avLst/>
          </a:prstGeom>
          <a:noFill/>
        </p:spPr>
        <p:txBody>
          <a:bodyPr wrap="square" rtlCol="0">
            <a:spAutoFit/>
          </a:bodyPr>
          <a:lstStyle/>
          <a:p>
            <a:pPr algn="ctr"/>
            <a:r>
              <a:rPr lang="uk-UA" b="1" dirty="0">
                <a:solidFill>
                  <a:schemeClr val="tx1"/>
                </a:solidFill>
                <a:latin typeface="Arial Black" panose="020B0A04020102020204" pitchFamily="34" charset="0"/>
              </a:rPr>
              <a:t>КАПІТАЛ</a:t>
            </a:r>
          </a:p>
        </p:txBody>
      </p:sp>
      <p:sp>
        <p:nvSpPr>
          <p:cNvPr id="56" name="TextBox 55">
            <a:extLst>
              <a:ext uri="{FF2B5EF4-FFF2-40B4-BE49-F238E27FC236}">
                <a16:creationId xmlns:a16="http://schemas.microsoft.com/office/drawing/2014/main" id="{8B4DED50-7C5C-4A39-AC1B-1A9E27B37518}"/>
              </a:ext>
            </a:extLst>
          </p:cNvPr>
          <p:cNvSpPr txBox="1"/>
          <p:nvPr/>
        </p:nvSpPr>
        <p:spPr>
          <a:xfrm>
            <a:off x="4555816" y="2680230"/>
            <a:ext cx="1917811" cy="307777"/>
          </a:xfrm>
          <a:prstGeom prst="rect">
            <a:avLst/>
          </a:prstGeom>
          <a:noFill/>
        </p:spPr>
        <p:txBody>
          <a:bodyPr wrap="square" rtlCol="0">
            <a:spAutoFit/>
          </a:bodyPr>
          <a:lstStyle/>
          <a:p>
            <a:pPr algn="ctr"/>
            <a:r>
              <a:rPr lang="uk-UA" b="1" dirty="0">
                <a:solidFill>
                  <a:schemeClr val="tx1"/>
                </a:solidFill>
                <a:latin typeface="Arial Black" panose="020B0A04020102020204" pitchFamily="34" charset="0"/>
              </a:rPr>
              <a:t>ФІНАНСУВАННЯ</a:t>
            </a:r>
          </a:p>
        </p:txBody>
      </p:sp>
      <p:sp>
        <p:nvSpPr>
          <p:cNvPr id="57" name="TextBox 56">
            <a:extLst>
              <a:ext uri="{FF2B5EF4-FFF2-40B4-BE49-F238E27FC236}">
                <a16:creationId xmlns:a16="http://schemas.microsoft.com/office/drawing/2014/main" id="{B2EF518B-5983-47AD-AA8E-B770A1872450}"/>
              </a:ext>
            </a:extLst>
          </p:cNvPr>
          <p:cNvSpPr txBox="1"/>
          <p:nvPr/>
        </p:nvSpPr>
        <p:spPr>
          <a:xfrm>
            <a:off x="6616269" y="2680230"/>
            <a:ext cx="2409634" cy="307777"/>
          </a:xfrm>
          <a:prstGeom prst="rect">
            <a:avLst/>
          </a:prstGeom>
          <a:noFill/>
        </p:spPr>
        <p:txBody>
          <a:bodyPr wrap="square" rtlCol="0">
            <a:spAutoFit/>
          </a:bodyPr>
          <a:lstStyle/>
          <a:p>
            <a:pPr algn="ctr"/>
            <a:r>
              <a:rPr lang="uk-UA" b="1" dirty="0">
                <a:solidFill>
                  <a:schemeClr val="tx1"/>
                </a:solidFill>
                <a:latin typeface="Arial Black" panose="020B0A04020102020204" pitchFamily="34" charset="0"/>
              </a:rPr>
              <a:t>СТАБІЛЬНІСТЬ</a:t>
            </a:r>
          </a:p>
        </p:txBody>
      </p:sp>
      <p:sp>
        <p:nvSpPr>
          <p:cNvPr id="39" name="Заголовок 1">
            <a:extLst>
              <a:ext uri="{FF2B5EF4-FFF2-40B4-BE49-F238E27FC236}">
                <a16:creationId xmlns:a16="http://schemas.microsoft.com/office/drawing/2014/main" id="{EC31CF48-F7A2-426A-B6EF-1A6BEE6AF8D5}"/>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Процедура отримання підтримки: </a:t>
            </a:r>
            <a:r>
              <a:rPr lang="uk-UA" sz="2800" b="1" dirty="0">
                <a:latin typeface="Arial" panose="020B0604020202020204" pitchFamily="34" charset="0"/>
                <a:cs typeface="Arial" panose="020B0604020202020204" pitchFamily="34" charset="0"/>
              </a:rPr>
              <a:t> </a:t>
            </a:r>
            <a:r>
              <a:rPr lang="uk-UA" sz="2800" b="1" dirty="0">
                <a:latin typeface="Arial Black" panose="020B0A04020102020204" pitchFamily="34" charset="0"/>
              </a:rPr>
              <a:t>Вимоги до фінансової спроможності</a:t>
            </a:r>
            <a:endParaRPr lang="x-none" sz="2800" b="1" dirty="0">
              <a:latin typeface="Arial Black" panose="020B0A04020102020204" pitchFamily="34" charset="0"/>
            </a:endParaRPr>
          </a:p>
        </p:txBody>
      </p:sp>
      <p:pic>
        <p:nvPicPr>
          <p:cNvPr id="37" name="Picture 6">
            <a:extLst>
              <a:ext uri="{FF2B5EF4-FFF2-40B4-BE49-F238E27FC236}">
                <a16:creationId xmlns:a16="http://schemas.microsoft.com/office/drawing/2014/main" id="{6082FE60-93EB-4FAE-B36F-F29D2256953F}"/>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41" name="Прямоугольник 40">
            <a:extLst>
              <a:ext uri="{FF2B5EF4-FFF2-40B4-BE49-F238E27FC236}">
                <a16:creationId xmlns:a16="http://schemas.microsoft.com/office/drawing/2014/main" id="{69E7FDF5-F2CF-4891-B2C5-7E515E7AA19D}"/>
              </a:ext>
            </a:extLst>
          </p:cNvPr>
          <p:cNvSpPr/>
          <p:nvPr/>
        </p:nvSpPr>
        <p:spPr>
          <a:xfrm>
            <a:off x="2642998" y="2648479"/>
            <a:ext cx="1692603" cy="369332"/>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2" name="TextBox 41">
            <a:extLst>
              <a:ext uri="{FF2B5EF4-FFF2-40B4-BE49-F238E27FC236}">
                <a16:creationId xmlns:a16="http://schemas.microsoft.com/office/drawing/2014/main" id="{FE32A1B4-FEC6-4DE5-B8AF-8922E980BA1A}"/>
              </a:ext>
            </a:extLst>
          </p:cNvPr>
          <p:cNvSpPr txBox="1"/>
          <p:nvPr/>
        </p:nvSpPr>
        <p:spPr>
          <a:xfrm>
            <a:off x="2550954" y="2591218"/>
            <a:ext cx="1831277" cy="523220"/>
          </a:xfrm>
          <a:prstGeom prst="rect">
            <a:avLst/>
          </a:prstGeom>
          <a:noFill/>
          <a:ln w="28575">
            <a:noFill/>
          </a:ln>
        </p:spPr>
        <p:txBody>
          <a:bodyPr wrap="square" rtlCol="0">
            <a:spAutoFit/>
          </a:bodyPr>
          <a:lstStyle/>
          <a:p>
            <a:pPr algn="ctr"/>
            <a:r>
              <a:rPr lang="uk-UA" b="1" dirty="0">
                <a:solidFill>
                  <a:schemeClr val="tx1"/>
                </a:solidFill>
                <a:latin typeface="Arial Black" panose="020B0A04020102020204" pitchFamily="34" charset="0"/>
              </a:rPr>
              <a:t>ГРОШОВИЙ ПОТІК</a:t>
            </a:r>
          </a:p>
        </p:txBody>
      </p:sp>
    </p:spTree>
    <p:extLst>
      <p:ext uri="{BB962C8B-B14F-4D97-AF65-F5344CB8AC3E}">
        <p14:creationId xmlns:p14="http://schemas.microsoft.com/office/powerpoint/2010/main" val="2927298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Прямоугольник 40">
            <a:extLst>
              <a:ext uri="{FF2B5EF4-FFF2-40B4-BE49-F238E27FC236}">
                <a16:creationId xmlns:a16="http://schemas.microsoft.com/office/drawing/2014/main" id="{DFE8AAD4-5BC2-4908-A142-A76FE2B36E69}"/>
              </a:ext>
            </a:extLst>
          </p:cNvPr>
          <p:cNvSpPr/>
          <p:nvPr/>
        </p:nvSpPr>
        <p:spPr>
          <a:xfrm>
            <a:off x="0" y="1785495"/>
            <a:ext cx="9144000" cy="476537"/>
          </a:xfrm>
          <a:prstGeom prst="rect">
            <a:avLst/>
          </a:prstGeom>
          <a:solidFill>
            <a:schemeClr val="bg1">
              <a:lumMod val="9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79" name="Овал 78">
            <a:extLst>
              <a:ext uri="{FF2B5EF4-FFF2-40B4-BE49-F238E27FC236}">
                <a16:creationId xmlns:a16="http://schemas.microsoft.com/office/drawing/2014/main" id="{4CB1B74C-076C-423B-97F5-C4AFDB5C1B2D}"/>
              </a:ext>
            </a:extLst>
          </p:cNvPr>
          <p:cNvSpPr/>
          <p:nvPr/>
        </p:nvSpPr>
        <p:spPr>
          <a:xfrm>
            <a:off x="7683938" y="1714517"/>
            <a:ext cx="612534" cy="559160"/>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7" name="Овал 76">
            <a:extLst>
              <a:ext uri="{FF2B5EF4-FFF2-40B4-BE49-F238E27FC236}">
                <a16:creationId xmlns:a16="http://schemas.microsoft.com/office/drawing/2014/main" id="{2C705A10-C749-4AFC-AABC-B3B923784634}"/>
              </a:ext>
            </a:extLst>
          </p:cNvPr>
          <p:cNvSpPr/>
          <p:nvPr/>
        </p:nvSpPr>
        <p:spPr>
          <a:xfrm>
            <a:off x="3870431" y="1714516"/>
            <a:ext cx="587975" cy="576419"/>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2" name="Овал 11">
            <a:extLst>
              <a:ext uri="{FF2B5EF4-FFF2-40B4-BE49-F238E27FC236}">
                <a16:creationId xmlns:a16="http://schemas.microsoft.com/office/drawing/2014/main" id="{58EAB1D9-5F84-4926-A9C7-46EF213D9BF5}"/>
              </a:ext>
            </a:extLst>
          </p:cNvPr>
          <p:cNvSpPr/>
          <p:nvPr/>
        </p:nvSpPr>
        <p:spPr>
          <a:xfrm>
            <a:off x="1530931" y="1714516"/>
            <a:ext cx="607201" cy="589759"/>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TextBox 5">
            <a:extLst>
              <a:ext uri="{FF2B5EF4-FFF2-40B4-BE49-F238E27FC236}">
                <a16:creationId xmlns:a16="http://schemas.microsoft.com/office/drawing/2014/main" id="{FB303255-F2C7-0C4F-B3C1-65C3D6C44515}"/>
              </a:ext>
            </a:extLst>
          </p:cNvPr>
          <p:cNvSpPr txBox="1"/>
          <p:nvPr/>
        </p:nvSpPr>
        <p:spPr>
          <a:xfrm>
            <a:off x="7089145" y="2245214"/>
            <a:ext cx="1944966" cy="1107996"/>
          </a:xfrm>
          <a:prstGeom prst="rect">
            <a:avLst/>
          </a:prstGeom>
          <a:noFill/>
        </p:spPr>
        <p:txBody>
          <a:bodyPr wrap="square" rtlCol="0">
            <a:spAutoFit/>
          </a:bodyPr>
          <a:lstStyle/>
          <a:p>
            <a:pPr>
              <a:spcBef>
                <a:spcPts val="1800"/>
              </a:spcBef>
              <a:buClr>
                <a:srgbClr val="317AAC"/>
              </a:buClr>
            </a:pPr>
            <a:r>
              <a:rPr lang="uk-UA" sz="1100" dirty="0"/>
              <a:t>банки, що надають заявнику підтвердження про готовність надати фінансування, повинні </a:t>
            </a:r>
            <a:r>
              <a:rPr lang="uk-UA" sz="1100" b="1" dirty="0"/>
              <a:t>відповідати критеріям надійності банків</a:t>
            </a:r>
            <a:endParaRPr lang="x-none" sz="1100" dirty="0"/>
          </a:p>
        </p:txBody>
      </p:sp>
      <p:sp>
        <p:nvSpPr>
          <p:cNvPr id="46" name="TextBox 45">
            <a:extLst>
              <a:ext uri="{FF2B5EF4-FFF2-40B4-BE49-F238E27FC236}">
                <a16:creationId xmlns:a16="http://schemas.microsoft.com/office/drawing/2014/main" id="{AF03989C-CAE5-4F53-8E3D-B1D091EB416B}"/>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54" name="TextBox 53">
            <a:extLst>
              <a:ext uri="{FF2B5EF4-FFF2-40B4-BE49-F238E27FC236}">
                <a16:creationId xmlns:a16="http://schemas.microsoft.com/office/drawing/2014/main" id="{FD636EAC-BA43-4F14-B086-C04DAA9DF45A}"/>
              </a:ext>
            </a:extLst>
          </p:cNvPr>
          <p:cNvSpPr txBox="1"/>
          <p:nvPr/>
        </p:nvSpPr>
        <p:spPr>
          <a:xfrm>
            <a:off x="455649" y="1767714"/>
            <a:ext cx="1584056" cy="523220"/>
          </a:xfrm>
          <a:prstGeom prst="rect">
            <a:avLst/>
          </a:prstGeom>
          <a:noFill/>
        </p:spPr>
        <p:txBody>
          <a:bodyPr wrap="square">
            <a:spAutoFit/>
          </a:bodyPr>
          <a:lstStyle/>
          <a:p>
            <a:r>
              <a:rPr lang="uk-UA" b="1" dirty="0"/>
              <a:t>Пов’язані компанії </a:t>
            </a:r>
            <a:endParaRPr lang="uk-UA" dirty="0"/>
          </a:p>
        </p:txBody>
      </p:sp>
      <p:sp>
        <p:nvSpPr>
          <p:cNvPr id="97" name="TextBox 96">
            <a:extLst>
              <a:ext uri="{FF2B5EF4-FFF2-40B4-BE49-F238E27FC236}">
                <a16:creationId xmlns:a16="http://schemas.microsoft.com/office/drawing/2014/main" id="{2A935981-1340-4475-BBB9-469BEAA44351}"/>
              </a:ext>
            </a:extLst>
          </p:cNvPr>
          <p:cNvSpPr txBox="1"/>
          <p:nvPr/>
        </p:nvSpPr>
        <p:spPr>
          <a:xfrm>
            <a:off x="2549907" y="1767714"/>
            <a:ext cx="1584056" cy="523220"/>
          </a:xfrm>
          <a:prstGeom prst="rect">
            <a:avLst/>
          </a:prstGeom>
          <a:noFill/>
        </p:spPr>
        <p:txBody>
          <a:bodyPr wrap="square">
            <a:spAutoFit/>
          </a:bodyPr>
          <a:lstStyle/>
          <a:p>
            <a:r>
              <a:rPr lang="uk-UA" b="1" dirty="0"/>
              <a:t>Консорціум компаній </a:t>
            </a:r>
            <a:endParaRPr lang="uk-UA" dirty="0"/>
          </a:p>
        </p:txBody>
      </p:sp>
      <p:sp>
        <p:nvSpPr>
          <p:cNvPr id="98" name="TextBox 97">
            <a:extLst>
              <a:ext uri="{FF2B5EF4-FFF2-40B4-BE49-F238E27FC236}">
                <a16:creationId xmlns:a16="http://schemas.microsoft.com/office/drawing/2014/main" id="{2F13F350-8594-450E-943C-E5A69E8D4170}"/>
              </a:ext>
            </a:extLst>
          </p:cNvPr>
          <p:cNvSpPr txBox="1"/>
          <p:nvPr/>
        </p:nvSpPr>
        <p:spPr>
          <a:xfrm>
            <a:off x="441413" y="2280524"/>
            <a:ext cx="2079243" cy="1446550"/>
          </a:xfrm>
          <a:prstGeom prst="rect">
            <a:avLst/>
          </a:prstGeom>
          <a:noFill/>
        </p:spPr>
        <p:txBody>
          <a:bodyPr wrap="square">
            <a:spAutoFit/>
          </a:bodyPr>
          <a:lstStyle/>
          <a:p>
            <a:pPr>
              <a:spcBef>
                <a:spcPts val="1800"/>
              </a:spcBef>
              <a:buClr>
                <a:srgbClr val="317AAC"/>
              </a:buClr>
            </a:pPr>
            <a:r>
              <a:rPr lang="uk-UA" sz="1100" dirty="0"/>
              <a:t>для підтвердження відповідності критеріям, заявник може використовувати підтвердні документи </a:t>
            </a:r>
            <a:r>
              <a:rPr lang="uk-UA" sz="1100" b="1" dirty="0"/>
              <a:t>материнської компанії та/або осіб, пов’язаних з ним відносинами контролю</a:t>
            </a:r>
          </a:p>
        </p:txBody>
      </p:sp>
      <p:sp>
        <p:nvSpPr>
          <p:cNvPr id="99" name="TextBox 98">
            <a:extLst>
              <a:ext uri="{FF2B5EF4-FFF2-40B4-BE49-F238E27FC236}">
                <a16:creationId xmlns:a16="http://schemas.microsoft.com/office/drawing/2014/main" id="{CFC747BD-7796-4A91-B3AE-A64C9F820436}"/>
              </a:ext>
            </a:extLst>
          </p:cNvPr>
          <p:cNvSpPr txBox="1"/>
          <p:nvPr/>
        </p:nvSpPr>
        <p:spPr>
          <a:xfrm>
            <a:off x="2520657" y="2258555"/>
            <a:ext cx="2390556" cy="1277273"/>
          </a:xfrm>
          <a:prstGeom prst="rect">
            <a:avLst/>
          </a:prstGeom>
          <a:noFill/>
        </p:spPr>
        <p:txBody>
          <a:bodyPr wrap="square">
            <a:spAutoFit/>
          </a:bodyPr>
          <a:lstStyle/>
          <a:p>
            <a:pPr>
              <a:spcBef>
                <a:spcPts val="1800"/>
              </a:spcBef>
              <a:buClr>
                <a:srgbClr val="317AAC"/>
              </a:buClr>
            </a:pPr>
            <a:r>
              <a:rPr lang="uk-UA" sz="1100" dirty="0"/>
              <a:t>критерії застосовуються до </a:t>
            </a:r>
            <a:r>
              <a:rPr lang="uk-UA" sz="1100" b="1" dirty="0"/>
              <a:t>всіх юридичних осіб, які спільно подали заявку </a:t>
            </a:r>
            <a:r>
              <a:rPr lang="uk-UA" sz="1100" dirty="0"/>
              <a:t>(як до єдиного цілого)</a:t>
            </a:r>
            <a:r>
              <a:rPr lang="uk-UA" sz="1100" i="1" dirty="0"/>
              <a:t>,</a:t>
            </a:r>
            <a:r>
              <a:rPr lang="uk-UA" sz="1100" dirty="0"/>
              <a:t> окрім вимог до фінансової стійкості, які застосовуються до тієї юридичної особи, яка фінансуватиме проект</a:t>
            </a:r>
            <a:endParaRPr lang="x-none" sz="1100" dirty="0"/>
          </a:p>
        </p:txBody>
      </p:sp>
      <p:sp>
        <p:nvSpPr>
          <p:cNvPr id="100" name="TextBox 99">
            <a:extLst>
              <a:ext uri="{FF2B5EF4-FFF2-40B4-BE49-F238E27FC236}">
                <a16:creationId xmlns:a16="http://schemas.microsoft.com/office/drawing/2014/main" id="{4B805B69-5876-40DA-BDD4-100E8DD41FF7}"/>
              </a:ext>
            </a:extLst>
          </p:cNvPr>
          <p:cNvSpPr txBox="1"/>
          <p:nvPr/>
        </p:nvSpPr>
        <p:spPr>
          <a:xfrm>
            <a:off x="5019150" y="2268797"/>
            <a:ext cx="1745552" cy="1277273"/>
          </a:xfrm>
          <a:prstGeom prst="rect">
            <a:avLst/>
          </a:prstGeom>
          <a:noFill/>
        </p:spPr>
        <p:txBody>
          <a:bodyPr wrap="square">
            <a:spAutoFit/>
          </a:bodyPr>
          <a:lstStyle/>
          <a:p>
            <a:pPr>
              <a:spcBef>
                <a:spcPts val="1800"/>
              </a:spcBef>
              <a:buClr>
                <a:srgbClr val="317AAC"/>
              </a:buClr>
            </a:pPr>
            <a:r>
              <a:rPr lang="uk-UA" sz="1100" b="1" dirty="0"/>
              <a:t>фінансова звітність</a:t>
            </a:r>
            <a:r>
              <a:rPr lang="uk-UA" sz="1100" dirty="0"/>
              <a:t>, що подається заявником, повинна бути </a:t>
            </a:r>
            <a:r>
              <a:rPr lang="uk-UA" sz="1100" b="1" dirty="0"/>
              <a:t>підтверджена </a:t>
            </a:r>
            <a:r>
              <a:rPr lang="uk-UA" sz="1100" dirty="0"/>
              <a:t>аудитором, який відповідає певним вимогам</a:t>
            </a:r>
          </a:p>
        </p:txBody>
      </p:sp>
      <p:sp>
        <p:nvSpPr>
          <p:cNvPr id="101" name="TextBox 100">
            <a:extLst>
              <a:ext uri="{FF2B5EF4-FFF2-40B4-BE49-F238E27FC236}">
                <a16:creationId xmlns:a16="http://schemas.microsoft.com/office/drawing/2014/main" id="{AC5A96C4-589B-42DC-9E82-AAB8688E9F25}"/>
              </a:ext>
            </a:extLst>
          </p:cNvPr>
          <p:cNvSpPr txBox="1"/>
          <p:nvPr/>
        </p:nvSpPr>
        <p:spPr>
          <a:xfrm>
            <a:off x="4571999" y="1840126"/>
            <a:ext cx="1584056" cy="307777"/>
          </a:xfrm>
          <a:prstGeom prst="rect">
            <a:avLst/>
          </a:prstGeom>
          <a:noFill/>
        </p:spPr>
        <p:txBody>
          <a:bodyPr wrap="square">
            <a:spAutoFit/>
          </a:bodyPr>
          <a:lstStyle/>
          <a:p>
            <a:pPr algn="ctr"/>
            <a:r>
              <a:rPr lang="ru-RU" b="1" dirty="0"/>
              <a:t>Аудит</a:t>
            </a:r>
            <a:endParaRPr lang="uk-UA" dirty="0"/>
          </a:p>
        </p:txBody>
      </p:sp>
      <p:sp>
        <p:nvSpPr>
          <p:cNvPr id="103" name="TextBox 102">
            <a:extLst>
              <a:ext uri="{FF2B5EF4-FFF2-40B4-BE49-F238E27FC236}">
                <a16:creationId xmlns:a16="http://schemas.microsoft.com/office/drawing/2014/main" id="{36BFB334-3FAD-434C-8D5F-02B97D5B33D8}"/>
              </a:ext>
            </a:extLst>
          </p:cNvPr>
          <p:cNvSpPr txBox="1"/>
          <p:nvPr/>
        </p:nvSpPr>
        <p:spPr>
          <a:xfrm>
            <a:off x="6594091" y="1846342"/>
            <a:ext cx="1584056" cy="307777"/>
          </a:xfrm>
          <a:prstGeom prst="rect">
            <a:avLst/>
          </a:prstGeom>
          <a:noFill/>
        </p:spPr>
        <p:txBody>
          <a:bodyPr wrap="square">
            <a:spAutoFit/>
          </a:bodyPr>
          <a:lstStyle/>
          <a:p>
            <a:pPr algn="ctr"/>
            <a:r>
              <a:rPr lang="ru-RU" b="1" dirty="0"/>
              <a:t>Банк</a:t>
            </a:r>
            <a:endParaRPr lang="uk-UA" dirty="0"/>
          </a:p>
        </p:txBody>
      </p:sp>
      <p:sp>
        <p:nvSpPr>
          <p:cNvPr id="72" name="Заголовок 1">
            <a:extLst>
              <a:ext uri="{FF2B5EF4-FFF2-40B4-BE49-F238E27FC236}">
                <a16:creationId xmlns:a16="http://schemas.microsoft.com/office/drawing/2014/main" id="{2071AA7C-25D1-488E-BB2E-7F14DC9EFE49}"/>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Процедура отримання підтримки: </a:t>
            </a:r>
            <a:r>
              <a:rPr lang="uk-UA" sz="2800" b="1" dirty="0">
                <a:latin typeface="Arial" panose="020B0604020202020204" pitchFamily="34" charset="0"/>
                <a:cs typeface="Arial" panose="020B0604020202020204" pitchFamily="34" charset="0"/>
              </a:rPr>
              <a:t> </a:t>
            </a:r>
            <a:r>
              <a:rPr lang="uk-UA" sz="2800" b="1" dirty="0">
                <a:latin typeface="Arial Black" panose="020B0A04020102020204" pitchFamily="34" charset="0"/>
              </a:rPr>
              <a:t>Вимоги до фінансової спроможності</a:t>
            </a:r>
            <a:endParaRPr lang="x-none" sz="2800" b="1" dirty="0">
              <a:latin typeface="Arial Black" panose="020B0A04020102020204" pitchFamily="34" charset="0"/>
            </a:endParaRPr>
          </a:p>
        </p:txBody>
      </p:sp>
      <p:pic>
        <p:nvPicPr>
          <p:cNvPr id="5" name="Рисунок 4" descr="Социальная сеть">
            <a:extLst>
              <a:ext uri="{FF2B5EF4-FFF2-40B4-BE49-F238E27FC236}">
                <a16:creationId xmlns:a16="http://schemas.microsoft.com/office/drawing/2014/main" id="{19A1BDE3-4FE6-45C9-BCB5-27419E6B55B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912491" y="1719949"/>
            <a:ext cx="530008" cy="530008"/>
          </a:xfrm>
          <a:prstGeom prst="rect">
            <a:avLst/>
          </a:prstGeom>
        </p:spPr>
      </p:pic>
      <p:pic>
        <p:nvPicPr>
          <p:cNvPr id="8" name="Рисунок 7" descr="Круги со стрелками">
            <a:extLst>
              <a:ext uri="{FF2B5EF4-FFF2-40B4-BE49-F238E27FC236}">
                <a16:creationId xmlns:a16="http://schemas.microsoft.com/office/drawing/2014/main" id="{74D868EB-540C-451F-906D-F9C8C58DDC6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6253" y="1700784"/>
            <a:ext cx="607200" cy="607200"/>
          </a:xfrm>
          <a:prstGeom prst="rect">
            <a:avLst/>
          </a:prstGeom>
        </p:spPr>
      </p:pic>
      <p:pic>
        <p:nvPicPr>
          <p:cNvPr id="11" name="Рисунок 10" descr="Суд">
            <a:extLst>
              <a:ext uri="{FF2B5EF4-FFF2-40B4-BE49-F238E27FC236}">
                <a16:creationId xmlns:a16="http://schemas.microsoft.com/office/drawing/2014/main" id="{3084A3B1-B41F-436B-8AA2-EEADED8A88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46443" y="1734125"/>
            <a:ext cx="487523" cy="487523"/>
          </a:xfrm>
          <a:prstGeom prst="rect">
            <a:avLst/>
          </a:prstGeom>
        </p:spPr>
      </p:pic>
      <p:sp>
        <p:nvSpPr>
          <p:cNvPr id="78" name="Овал 77">
            <a:extLst>
              <a:ext uri="{FF2B5EF4-FFF2-40B4-BE49-F238E27FC236}">
                <a16:creationId xmlns:a16="http://schemas.microsoft.com/office/drawing/2014/main" id="{4D7926B4-06C6-4E1B-94BF-357D599E575D}"/>
              </a:ext>
            </a:extLst>
          </p:cNvPr>
          <p:cNvSpPr/>
          <p:nvPr/>
        </p:nvSpPr>
        <p:spPr>
          <a:xfrm>
            <a:off x="5778136" y="1704183"/>
            <a:ext cx="596937" cy="597084"/>
          </a:xfrm>
          <a:prstGeom prst="ellipse">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15" name="Рисунок 14" descr="Лупа">
            <a:extLst>
              <a:ext uri="{FF2B5EF4-FFF2-40B4-BE49-F238E27FC236}">
                <a16:creationId xmlns:a16="http://schemas.microsoft.com/office/drawing/2014/main" id="{D61F9E8F-DE00-4636-BB79-71DED6F4A0C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839909" y="1748259"/>
            <a:ext cx="473389" cy="473389"/>
          </a:xfrm>
          <a:prstGeom prst="rect">
            <a:avLst/>
          </a:prstGeom>
        </p:spPr>
      </p:pic>
      <p:pic>
        <p:nvPicPr>
          <p:cNvPr id="24" name="Picture 6">
            <a:extLst>
              <a:ext uri="{FF2B5EF4-FFF2-40B4-BE49-F238E27FC236}">
                <a16:creationId xmlns:a16="http://schemas.microsoft.com/office/drawing/2014/main" id="{8933EED6-6ABE-420D-A4C7-18D16928291F}"/>
              </a:ext>
            </a:extLst>
          </p:cNvPr>
          <p:cNvPicPr>
            <a:picLocks noChangeAspect="1"/>
          </p:cNvPicPr>
          <p:nvPr/>
        </p:nvPicPr>
        <p:blipFill>
          <a:blip r:embed="rId10"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pic>
        <p:nvPicPr>
          <p:cNvPr id="36" name="Рисунок 35">
            <a:extLst>
              <a:ext uri="{FF2B5EF4-FFF2-40B4-BE49-F238E27FC236}">
                <a16:creationId xmlns:a16="http://schemas.microsoft.com/office/drawing/2014/main" id="{E31A3B6C-223E-44F2-BCE8-038B1BC1DEB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0" y="3789378"/>
            <a:ext cx="9144000" cy="1346200"/>
          </a:xfrm>
          <a:prstGeom prst="rect">
            <a:avLst/>
          </a:prstGeom>
        </p:spPr>
      </p:pic>
      <p:grpSp>
        <p:nvGrpSpPr>
          <p:cNvPr id="37" name="Группа 36">
            <a:extLst>
              <a:ext uri="{FF2B5EF4-FFF2-40B4-BE49-F238E27FC236}">
                <a16:creationId xmlns:a16="http://schemas.microsoft.com/office/drawing/2014/main" id="{F7C10C68-DC35-4E7B-B8B4-836C672AD15A}"/>
              </a:ext>
            </a:extLst>
          </p:cNvPr>
          <p:cNvGrpSpPr/>
          <p:nvPr/>
        </p:nvGrpSpPr>
        <p:grpSpPr>
          <a:xfrm>
            <a:off x="3262086" y="3948037"/>
            <a:ext cx="1633764" cy="307777"/>
            <a:chOff x="3262086" y="4056892"/>
            <a:chExt cx="1633764" cy="307777"/>
          </a:xfrm>
        </p:grpSpPr>
        <p:sp>
          <p:nvSpPr>
            <p:cNvPr id="38" name="Прямоугольник 37">
              <a:extLst>
                <a:ext uri="{FF2B5EF4-FFF2-40B4-BE49-F238E27FC236}">
                  <a16:creationId xmlns:a16="http://schemas.microsoft.com/office/drawing/2014/main" id="{0E1C361F-AB4C-405F-A850-343C5A33D78E}"/>
                </a:ext>
              </a:extLst>
            </p:cNvPr>
            <p:cNvSpPr/>
            <p:nvPr/>
          </p:nvSpPr>
          <p:spPr>
            <a:xfrm>
              <a:off x="3262086" y="4081009"/>
              <a:ext cx="1633764" cy="259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9" name="TextBox 38">
              <a:extLst>
                <a:ext uri="{FF2B5EF4-FFF2-40B4-BE49-F238E27FC236}">
                  <a16:creationId xmlns:a16="http://schemas.microsoft.com/office/drawing/2014/main" id="{6C77F11B-62CB-4E21-91FF-B04660051374}"/>
                </a:ext>
              </a:extLst>
            </p:cNvPr>
            <p:cNvSpPr txBox="1"/>
            <p:nvPr/>
          </p:nvSpPr>
          <p:spPr>
            <a:xfrm>
              <a:off x="3299061" y="4056892"/>
              <a:ext cx="1559813" cy="307777"/>
            </a:xfrm>
            <a:prstGeom prst="rect">
              <a:avLst/>
            </a:prstGeom>
            <a:noFill/>
          </p:spPr>
          <p:txBody>
            <a:bodyPr wrap="square">
              <a:spAutoFit/>
            </a:bodyPr>
            <a:lstStyle/>
            <a:p>
              <a:r>
                <a:rPr lang="uk-UA" b="1" dirty="0">
                  <a:solidFill>
                    <a:srgbClr val="1C7ABA"/>
                  </a:solidFill>
                  <a:latin typeface="Arial" panose="020B0604020202020204" pitchFamily="34" charset="0"/>
                </a:rPr>
                <a:t>Постанова КМУ</a:t>
              </a:r>
              <a:endParaRPr lang="en-US" b="1" dirty="0">
                <a:solidFill>
                  <a:srgbClr val="1C7ABA"/>
                </a:solidFill>
                <a:latin typeface="Arial" panose="020B0604020202020204" pitchFamily="34" charset="0"/>
              </a:endParaRPr>
            </a:p>
          </p:txBody>
        </p:sp>
      </p:grpSp>
      <p:sp>
        <p:nvSpPr>
          <p:cNvPr id="40" name="Прямоугольник 39">
            <a:extLst>
              <a:ext uri="{FF2B5EF4-FFF2-40B4-BE49-F238E27FC236}">
                <a16:creationId xmlns:a16="http://schemas.microsoft.com/office/drawing/2014/main" id="{271B1689-FF23-4BA4-9ED2-643560329D56}"/>
              </a:ext>
            </a:extLst>
          </p:cNvPr>
          <p:cNvSpPr/>
          <p:nvPr/>
        </p:nvSpPr>
        <p:spPr>
          <a:xfrm>
            <a:off x="2186759" y="3976832"/>
            <a:ext cx="950358" cy="950358"/>
          </a:xfrm>
          <a:prstGeom prst="rect">
            <a:avLst/>
          </a:prstGeom>
          <a:solidFill>
            <a:srgbClr val="1C7AB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75" name="TextBox 74">
            <a:extLst>
              <a:ext uri="{FF2B5EF4-FFF2-40B4-BE49-F238E27FC236}">
                <a16:creationId xmlns:a16="http://schemas.microsoft.com/office/drawing/2014/main" id="{DCF24B4A-D8D1-4A8C-9146-0992A6ECDECF}"/>
              </a:ext>
            </a:extLst>
          </p:cNvPr>
          <p:cNvSpPr txBox="1"/>
          <p:nvPr/>
        </p:nvSpPr>
        <p:spPr>
          <a:xfrm>
            <a:off x="3188815" y="4287342"/>
            <a:ext cx="4042566" cy="646331"/>
          </a:xfrm>
          <a:prstGeom prst="rect">
            <a:avLst/>
          </a:prstGeom>
          <a:noFill/>
        </p:spPr>
        <p:txBody>
          <a:bodyPr wrap="square">
            <a:spAutoFit/>
          </a:bodyPr>
          <a:lstStyle/>
          <a:p>
            <a:r>
              <a:rPr lang="uk-UA" sz="1200" dirty="0">
                <a:solidFill>
                  <a:schemeClr val="bg1"/>
                </a:solidFill>
              </a:rPr>
              <a:t>Про затвердження вимог до заявника щодо фінансової спроможності для реалізації інвестиційного проекту із значними інвестиціями</a:t>
            </a:r>
          </a:p>
        </p:txBody>
      </p:sp>
      <p:pic>
        <p:nvPicPr>
          <p:cNvPr id="28" name="Рисунок 27">
            <a:extLst>
              <a:ext uri="{FF2B5EF4-FFF2-40B4-BE49-F238E27FC236}">
                <a16:creationId xmlns:a16="http://schemas.microsoft.com/office/drawing/2014/main" id="{ECA0EFB0-EA29-4A1B-879C-FCB5D4979DBF}"/>
              </a:ext>
            </a:extLst>
          </p:cNvPr>
          <p:cNvPicPr>
            <a:picLocks noChangeAspect="1"/>
          </p:cNvPicPr>
          <p:nvPr/>
        </p:nvPicPr>
        <p:blipFill>
          <a:blip r:embed="rId13"/>
          <a:stretch>
            <a:fillRect/>
          </a:stretch>
        </p:blipFill>
        <p:spPr>
          <a:xfrm>
            <a:off x="2257615" y="4047066"/>
            <a:ext cx="809474" cy="809474"/>
          </a:xfrm>
          <a:prstGeom prst="rect">
            <a:avLst/>
          </a:prstGeom>
        </p:spPr>
      </p:pic>
    </p:spTree>
    <p:extLst>
      <p:ext uri="{BB962C8B-B14F-4D97-AF65-F5344CB8AC3E}">
        <p14:creationId xmlns:p14="http://schemas.microsoft.com/office/powerpoint/2010/main" val="1439229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Заголовок 1">
            <a:extLst>
              <a:ext uri="{FF2B5EF4-FFF2-40B4-BE49-F238E27FC236}">
                <a16:creationId xmlns:a16="http://schemas.microsoft.com/office/drawing/2014/main" id="{8A74D5F6-E183-4A71-8F44-05A25D349937}"/>
              </a:ext>
            </a:extLst>
          </p:cNvPr>
          <p:cNvSpPr txBox="1">
            <a:spLocks/>
          </p:cNvSpPr>
          <p:nvPr/>
        </p:nvSpPr>
        <p:spPr>
          <a:xfrm>
            <a:off x="1817069" y="3788933"/>
            <a:ext cx="1792042"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dirty="0"/>
              <a:t>Збір пропозицій органів влади</a:t>
            </a:r>
          </a:p>
          <a:p>
            <a:endParaRPr lang="uk-UA" dirty="0"/>
          </a:p>
        </p:txBody>
      </p:sp>
      <p:sp>
        <p:nvSpPr>
          <p:cNvPr id="17" name="Заголовок 1">
            <a:extLst>
              <a:ext uri="{FF2B5EF4-FFF2-40B4-BE49-F238E27FC236}">
                <a16:creationId xmlns:a16="http://schemas.microsoft.com/office/drawing/2014/main" id="{65A21019-519A-4056-83A6-2758FE958348}"/>
              </a:ext>
            </a:extLst>
          </p:cNvPr>
          <p:cNvSpPr txBox="1">
            <a:spLocks/>
          </p:cNvSpPr>
          <p:nvPr/>
        </p:nvSpPr>
        <p:spPr>
          <a:xfrm>
            <a:off x="435379" y="691697"/>
            <a:ext cx="4136621"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Процедура оцінки</a:t>
            </a:r>
            <a:endParaRPr lang="x-none" sz="2800" b="1" dirty="0">
              <a:latin typeface="Arial Black" panose="020B0A04020102020204" pitchFamily="34" charset="0"/>
            </a:endParaRPr>
          </a:p>
        </p:txBody>
      </p:sp>
      <p:pic>
        <p:nvPicPr>
          <p:cNvPr id="18" name="Picture 6">
            <a:extLst>
              <a:ext uri="{FF2B5EF4-FFF2-40B4-BE49-F238E27FC236}">
                <a16:creationId xmlns:a16="http://schemas.microsoft.com/office/drawing/2014/main" id="{E64AC046-EE72-4482-AFBA-94C463D8FA13}"/>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pic>
        <p:nvPicPr>
          <p:cNvPr id="20" name="Рисунок 19">
            <a:extLst>
              <a:ext uri="{FF2B5EF4-FFF2-40B4-BE49-F238E27FC236}">
                <a16:creationId xmlns:a16="http://schemas.microsoft.com/office/drawing/2014/main" id="{97218F5B-1443-4FA8-A5E7-1DDBC1A50152}"/>
              </a:ext>
            </a:extLst>
          </p:cNvPr>
          <p:cNvPicPr>
            <a:picLocks noChangeAspect="1"/>
          </p:cNvPicPr>
          <p:nvPr/>
        </p:nvPicPr>
        <p:blipFill rotWithShape="1">
          <a:blip r:embed="rId3">
            <a:duotone>
              <a:schemeClr val="accent5">
                <a:shade val="45000"/>
                <a:satMod val="135000"/>
              </a:schemeClr>
              <a:prstClr val="white"/>
            </a:duotone>
          </a:blip>
          <a:srcRect t="28878" b="46440"/>
          <a:stretch/>
        </p:blipFill>
        <p:spPr>
          <a:xfrm>
            <a:off x="593493" y="2489702"/>
            <a:ext cx="7634410" cy="1059527"/>
          </a:xfrm>
          <a:prstGeom prst="rect">
            <a:avLst/>
          </a:prstGeom>
        </p:spPr>
      </p:pic>
      <p:sp>
        <p:nvSpPr>
          <p:cNvPr id="21" name="Прямоугольник 20">
            <a:extLst>
              <a:ext uri="{FF2B5EF4-FFF2-40B4-BE49-F238E27FC236}">
                <a16:creationId xmlns:a16="http://schemas.microsoft.com/office/drawing/2014/main" id="{771C980F-8D03-4178-951C-B57C1D170D3B}"/>
              </a:ext>
            </a:extLst>
          </p:cNvPr>
          <p:cNvSpPr/>
          <p:nvPr/>
        </p:nvSpPr>
        <p:spPr>
          <a:xfrm>
            <a:off x="308798"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2" name="Прямоугольник 21">
            <a:extLst>
              <a:ext uri="{FF2B5EF4-FFF2-40B4-BE49-F238E27FC236}">
                <a16:creationId xmlns:a16="http://schemas.microsoft.com/office/drawing/2014/main" id="{4EC18079-0DE5-4681-A4EE-72D44EB07070}"/>
              </a:ext>
            </a:extLst>
          </p:cNvPr>
          <p:cNvSpPr/>
          <p:nvPr/>
        </p:nvSpPr>
        <p:spPr>
          <a:xfrm>
            <a:off x="1660125"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3" name="Прямоугольник 22">
            <a:extLst>
              <a:ext uri="{FF2B5EF4-FFF2-40B4-BE49-F238E27FC236}">
                <a16:creationId xmlns:a16="http://schemas.microsoft.com/office/drawing/2014/main" id="{7B5B3DE2-5E8D-40A1-8BEF-ADEFE7061A13}"/>
              </a:ext>
            </a:extLst>
          </p:cNvPr>
          <p:cNvSpPr/>
          <p:nvPr/>
        </p:nvSpPr>
        <p:spPr>
          <a:xfrm>
            <a:off x="3011452"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4" name="Прямоугольник 23">
            <a:extLst>
              <a:ext uri="{FF2B5EF4-FFF2-40B4-BE49-F238E27FC236}">
                <a16:creationId xmlns:a16="http://schemas.microsoft.com/office/drawing/2014/main" id="{6081A25D-2139-4E85-8915-ADAC30B911C9}"/>
              </a:ext>
            </a:extLst>
          </p:cNvPr>
          <p:cNvSpPr/>
          <p:nvPr/>
        </p:nvSpPr>
        <p:spPr>
          <a:xfrm>
            <a:off x="4362779"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5" name="Прямоугольник 24">
            <a:extLst>
              <a:ext uri="{FF2B5EF4-FFF2-40B4-BE49-F238E27FC236}">
                <a16:creationId xmlns:a16="http://schemas.microsoft.com/office/drawing/2014/main" id="{39FC1279-EB9D-427E-9DF1-A151E94F16F6}"/>
              </a:ext>
            </a:extLst>
          </p:cNvPr>
          <p:cNvSpPr/>
          <p:nvPr/>
        </p:nvSpPr>
        <p:spPr>
          <a:xfrm>
            <a:off x="5714106"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6" name="Прямоугольник 25">
            <a:extLst>
              <a:ext uri="{FF2B5EF4-FFF2-40B4-BE49-F238E27FC236}">
                <a16:creationId xmlns:a16="http://schemas.microsoft.com/office/drawing/2014/main" id="{1738AA91-AD47-4C86-8694-606CFB2D222A}"/>
              </a:ext>
            </a:extLst>
          </p:cNvPr>
          <p:cNvSpPr/>
          <p:nvPr/>
        </p:nvSpPr>
        <p:spPr>
          <a:xfrm>
            <a:off x="7065435" y="2717445"/>
            <a:ext cx="559559" cy="559559"/>
          </a:xfrm>
          <a:prstGeom prst="rect">
            <a:avLst/>
          </a:prstGeom>
          <a:solidFill>
            <a:schemeClr val="bg1"/>
          </a:solid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8" name="TextBox 27">
            <a:extLst>
              <a:ext uri="{FF2B5EF4-FFF2-40B4-BE49-F238E27FC236}">
                <a16:creationId xmlns:a16="http://schemas.microsoft.com/office/drawing/2014/main" id="{5488E34E-CF0D-48D3-AC05-FE1EE88035AD}"/>
              </a:ext>
            </a:extLst>
          </p:cNvPr>
          <p:cNvSpPr txBox="1"/>
          <p:nvPr/>
        </p:nvSpPr>
        <p:spPr>
          <a:xfrm>
            <a:off x="4343097"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04</a:t>
            </a:r>
            <a:endParaRPr lang="uk-UA" sz="2400" dirty="0"/>
          </a:p>
        </p:txBody>
      </p:sp>
      <p:sp>
        <p:nvSpPr>
          <p:cNvPr id="29" name="TextBox 28">
            <a:extLst>
              <a:ext uri="{FF2B5EF4-FFF2-40B4-BE49-F238E27FC236}">
                <a16:creationId xmlns:a16="http://schemas.microsoft.com/office/drawing/2014/main" id="{100440F0-AF01-4CD9-9C3F-CDB18958A4FF}"/>
              </a:ext>
            </a:extLst>
          </p:cNvPr>
          <p:cNvSpPr txBox="1"/>
          <p:nvPr/>
        </p:nvSpPr>
        <p:spPr>
          <a:xfrm>
            <a:off x="2993412"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03</a:t>
            </a:r>
            <a:endParaRPr lang="uk-UA" sz="2400" dirty="0"/>
          </a:p>
        </p:txBody>
      </p:sp>
      <p:sp>
        <p:nvSpPr>
          <p:cNvPr id="30" name="TextBox 29">
            <a:extLst>
              <a:ext uri="{FF2B5EF4-FFF2-40B4-BE49-F238E27FC236}">
                <a16:creationId xmlns:a16="http://schemas.microsoft.com/office/drawing/2014/main" id="{5A99C58A-36B0-42D9-98FD-85FBCF072A3F}"/>
              </a:ext>
            </a:extLst>
          </p:cNvPr>
          <p:cNvSpPr txBox="1"/>
          <p:nvPr/>
        </p:nvSpPr>
        <p:spPr>
          <a:xfrm>
            <a:off x="1639196"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02</a:t>
            </a:r>
            <a:endParaRPr lang="uk-UA" sz="2400" dirty="0"/>
          </a:p>
        </p:txBody>
      </p:sp>
      <p:sp>
        <p:nvSpPr>
          <p:cNvPr id="31" name="TextBox 30">
            <a:extLst>
              <a:ext uri="{FF2B5EF4-FFF2-40B4-BE49-F238E27FC236}">
                <a16:creationId xmlns:a16="http://schemas.microsoft.com/office/drawing/2014/main" id="{BC8E7C0C-9BCF-4A5E-A7F7-9F028BDA8DD7}"/>
              </a:ext>
            </a:extLst>
          </p:cNvPr>
          <p:cNvSpPr txBox="1"/>
          <p:nvPr/>
        </p:nvSpPr>
        <p:spPr>
          <a:xfrm>
            <a:off x="287554"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01</a:t>
            </a:r>
            <a:endParaRPr lang="uk-UA" sz="2400" dirty="0"/>
          </a:p>
        </p:txBody>
      </p:sp>
      <p:sp>
        <p:nvSpPr>
          <p:cNvPr id="33" name="TextBox 32">
            <a:extLst>
              <a:ext uri="{FF2B5EF4-FFF2-40B4-BE49-F238E27FC236}">
                <a16:creationId xmlns:a16="http://schemas.microsoft.com/office/drawing/2014/main" id="{2C6E74A1-96E6-4F96-96D7-746FDD3682B1}"/>
              </a:ext>
            </a:extLst>
          </p:cNvPr>
          <p:cNvSpPr txBox="1"/>
          <p:nvPr/>
        </p:nvSpPr>
        <p:spPr>
          <a:xfrm>
            <a:off x="5693567"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05</a:t>
            </a:r>
            <a:endParaRPr lang="uk-UA" sz="2400" dirty="0"/>
          </a:p>
        </p:txBody>
      </p:sp>
      <p:sp>
        <p:nvSpPr>
          <p:cNvPr id="34" name="TextBox 33">
            <a:extLst>
              <a:ext uri="{FF2B5EF4-FFF2-40B4-BE49-F238E27FC236}">
                <a16:creationId xmlns:a16="http://schemas.microsoft.com/office/drawing/2014/main" id="{2287F880-112C-49C7-AEFE-FC580AB52CA2}"/>
              </a:ext>
            </a:extLst>
          </p:cNvPr>
          <p:cNvSpPr txBox="1"/>
          <p:nvPr/>
        </p:nvSpPr>
        <p:spPr>
          <a:xfrm>
            <a:off x="7050456" y="2775625"/>
            <a:ext cx="706120" cy="461665"/>
          </a:xfrm>
          <a:prstGeom prst="rect">
            <a:avLst/>
          </a:prstGeom>
          <a:noFill/>
        </p:spPr>
        <p:txBody>
          <a:bodyPr wrap="square">
            <a:spAutoFit/>
          </a:bodyPr>
          <a:lstStyle/>
          <a:p>
            <a:r>
              <a:rPr lang="uk-UA" sz="2400" b="1" dirty="0">
                <a:latin typeface="Arial Black" panose="020B0A04020102020204" pitchFamily="34" charset="0"/>
                <a:cs typeface="Arial" panose="020B0604020202020204" pitchFamily="34" charset="0"/>
              </a:rPr>
              <a:t>06</a:t>
            </a:r>
            <a:endParaRPr lang="uk-UA" sz="2400" dirty="0"/>
          </a:p>
        </p:txBody>
      </p:sp>
      <p:sp>
        <p:nvSpPr>
          <p:cNvPr id="35" name="Заголовок 1">
            <a:extLst>
              <a:ext uri="{FF2B5EF4-FFF2-40B4-BE49-F238E27FC236}">
                <a16:creationId xmlns:a16="http://schemas.microsoft.com/office/drawing/2014/main" id="{6D642B27-59B9-4DFE-A4C8-7CEEAAFF7F2C}"/>
              </a:ext>
            </a:extLst>
          </p:cNvPr>
          <p:cNvSpPr txBox="1">
            <a:spLocks/>
          </p:cNvSpPr>
          <p:nvPr/>
        </p:nvSpPr>
        <p:spPr>
          <a:xfrm>
            <a:off x="461024" y="1464016"/>
            <a:ext cx="2315703"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600"/>
              </a:spcAft>
            </a:pPr>
            <a:r>
              <a:rPr lang="uk-UA" dirty="0"/>
              <a:t>Перевірка змісту документів на предмет відповідності</a:t>
            </a:r>
            <a:endParaRPr lang="en-US" dirty="0"/>
          </a:p>
        </p:txBody>
      </p:sp>
      <p:sp>
        <p:nvSpPr>
          <p:cNvPr id="37" name="Заголовок 1">
            <a:extLst>
              <a:ext uri="{FF2B5EF4-FFF2-40B4-BE49-F238E27FC236}">
                <a16:creationId xmlns:a16="http://schemas.microsoft.com/office/drawing/2014/main" id="{AF5AA1E5-A3B3-4872-9E25-913273FB5640}"/>
              </a:ext>
            </a:extLst>
          </p:cNvPr>
          <p:cNvSpPr txBox="1">
            <a:spLocks/>
          </p:cNvSpPr>
          <p:nvPr/>
        </p:nvSpPr>
        <p:spPr>
          <a:xfrm>
            <a:off x="3146988" y="1394789"/>
            <a:ext cx="2315703"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600"/>
              </a:spcAft>
            </a:pPr>
            <a:r>
              <a:rPr lang="uk-UA" dirty="0"/>
              <a:t>Аналіз економічних, фінансових, соціальних та екологічних аспектів</a:t>
            </a:r>
            <a:endParaRPr lang="en-US" dirty="0"/>
          </a:p>
        </p:txBody>
      </p:sp>
      <p:sp>
        <p:nvSpPr>
          <p:cNvPr id="38" name="Заголовок 1">
            <a:extLst>
              <a:ext uri="{FF2B5EF4-FFF2-40B4-BE49-F238E27FC236}">
                <a16:creationId xmlns:a16="http://schemas.microsoft.com/office/drawing/2014/main" id="{E4D86EF3-D821-4F7E-BB7E-014415A13233}"/>
              </a:ext>
            </a:extLst>
          </p:cNvPr>
          <p:cNvSpPr txBox="1">
            <a:spLocks/>
          </p:cNvSpPr>
          <p:nvPr/>
        </p:nvSpPr>
        <p:spPr>
          <a:xfrm>
            <a:off x="4491901" y="3788933"/>
            <a:ext cx="1792042" cy="5272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600"/>
              </a:spcAft>
            </a:pPr>
            <a:r>
              <a:rPr lang="uk-UA" dirty="0"/>
              <a:t>Аналіз ризиків реалізації проекту</a:t>
            </a:r>
            <a:endParaRPr lang="en-US" dirty="0"/>
          </a:p>
        </p:txBody>
      </p:sp>
      <p:sp>
        <p:nvSpPr>
          <p:cNvPr id="39" name="Заголовок 1">
            <a:extLst>
              <a:ext uri="{FF2B5EF4-FFF2-40B4-BE49-F238E27FC236}">
                <a16:creationId xmlns:a16="http://schemas.microsoft.com/office/drawing/2014/main" id="{257FFBC1-72AA-4F11-82B8-0FFA56E5ADBD}"/>
              </a:ext>
            </a:extLst>
          </p:cNvPr>
          <p:cNvSpPr txBox="1">
            <a:spLocks/>
          </p:cNvSpPr>
          <p:nvPr/>
        </p:nvSpPr>
        <p:spPr>
          <a:xfrm>
            <a:off x="5832951" y="1392239"/>
            <a:ext cx="2315695" cy="5272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spcAft>
                <a:spcPts val="600"/>
              </a:spcAft>
            </a:pPr>
            <a:r>
              <a:rPr lang="uk-UA" dirty="0"/>
              <a:t>Аналіз форми та загального обсягу державної підтримки</a:t>
            </a:r>
            <a:endParaRPr lang="en-US" dirty="0"/>
          </a:p>
        </p:txBody>
      </p:sp>
      <p:sp>
        <p:nvSpPr>
          <p:cNvPr id="40" name="Заголовок 1">
            <a:extLst>
              <a:ext uri="{FF2B5EF4-FFF2-40B4-BE49-F238E27FC236}">
                <a16:creationId xmlns:a16="http://schemas.microsoft.com/office/drawing/2014/main" id="{D56DCC47-7D45-45DD-9EC6-B4BBD32389AC}"/>
              </a:ext>
            </a:extLst>
          </p:cNvPr>
          <p:cNvSpPr txBox="1">
            <a:spLocks/>
          </p:cNvSpPr>
          <p:nvPr/>
        </p:nvSpPr>
        <p:spPr>
          <a:xfrm>
            <a:off x="6940300" y="3788933"/>
            <a:ext cx="1792042" cy="5272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dirty="0"/>
              <a:t>Аналіз проекту спеціального інвестиційного договору</a:t>
            </a:r>
          </a:p>
        </p:txBody>
      </p:sp>
      <p:cxnSp>
        <p:nvCxnSpPr>
          <p:cNvPr id="42" name="Прямая соединительная линия 41">
            <a:extLst>
              <a:ext uri="{FF2B5EF4-FFF2-40B4-BE49-F238E27FC236}">
                <a16:creationId xmlns:a16="http://schemas.microsoft.com/office/drawing/2014/main" id="{9DA79E83-7976-4B46-834C-EEBA3DC53F4B}"/>
              </a:ext>
            </a:extLst>
          </p:cNvPr>
          <p:cNvCxnSpPr>
            <a:cxnSpLocks/>
          </p:cNvCxnSpPr>
          <p:nvPr/>
        </p:nvCxnSpPr>
        <p:spPr>
          <a:xfrm>
            <a:off x="588577" y="2240280"/>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cxnSp>
        <p:nvCxnSpPr>
          <p:cNvPr id="43" name="Прямая соединительная линия 42">
            <a:extLst>
              <a:ext uri="{FF2B5EF4-FFF2-40B4-BE49-F238E27FC236}">
                <a16:creationId xmlns:a16="http://schemas.microsoft.com/office/drawing/2014/main" id="{5528C963-B466-4E43-886B-7E5D0796B90D}"/>
              </a:ext>
            </a:extLst>
          </p:cNvPr>
          <p:cNvCxnSpPr/>
          <p:nvPr/>
        </p:nvCxnSpPr>
        <p:spPr>
          <a:xfrm>
            <a:off x="1939903" y="3292250"/>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cxnSp>
        <p:nvCxnSpPr>
          <p:cNvPr id="44" name="Прямая соединительная линия 43">
            <a:extLst>
              <a:ext uri="{FF2B5EF4-FFF2-40B4-BE49-F238E27FC236}">
                <a16:creationId xmlns:a16="http://schemas.microsoft.com/office/drawing/2014/main" id="{3A748AA1-3C79-4ADE-A5E5-61EEC13C74F2}"/>
              </a:ext>
            </a:extLst>
          </p:cNvPr>
          <p:cNvCxnSpPr/>
          <p:nvPr/>
        </p:nvCxnSpPr>
        <p:spPr>
          <a:xfrm>
            <a:off x="3278652" y="2243905"/>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cxnSp>
        <p:nvCxnSpPr>
          <p:cNvPr id="45" name="Прямая соединительная линия 44">
            <a:extLst>
              <a:ext uri="{FF2B5EF4-FFF2-40B4-BE49-F238E27FC236}">
                <a16:creationId xmlns:a16="http://schemas.microsoft.com/office/drawing/2014/main" id="{AA794E6A-776B-4F95-A1CE-C93F454774D7}"/>
              </a:ext>
            </a:extLst>
          </p:cNvPr>
          <p:cNvCxnSpPr/>
          <p:nvPr/>
        </p:nvCxnSpPr>
        <p:spPr>
          <a:xfrm>
            <a:off x="4624648" y="3307008"/>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cxnSp>
        <p:nvCxnSpPr>
          <p:cNvPr id="46" name="Прямая соединительная линия 45">
            <a:extLst>
              <a:ext uri="{FF2B5EF4-FFF2-40B4-BE49-F238E27FC236}">
                <a16:creationId xmlns:a16="http://schemas.microsoft.com/office/drawing/2014/main" id="{B965CFFA-0506-4427-8ECD-33ED0BFF467D}"/>
              </a:ext>
            </a:extLst>
          </p:cNvPr>
          <p:cNvCxnSpPr/>
          <p:nvPr/>
        </p:nvCxnSpPr>
        <p:spPr>
          <a:xfrm>
            <a:off x="5966446" y="2234050"/>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cxnSp>
        <p:nvCxnSpPr>
          <p:cNvPr id="47" name="Прямая соединительная линия 46">
            <a:extLst>
              <a:ext uri="{FF2B5EF4-FFF2-40B4-BE49-F238E27FC236}">
                <a16:creationId xmlns:a16="http://schemas.microsoft.com/office/drawing/2014/main" id="{EB141DC2-0325-402D-B2DF-59B3B3BA3026}"/>
              </a:ext>
            </a:extLst>
          </p:cNvPr>
          <p:cNvCxnSpPr/>
          <p:nvPr/>
        </p:nvCxnSpPr>
        <p:spPr>
          <a:xfrm>
            <a:off x="7065435" y="3321486"/>
            <a:ext cx="1" cy="461925"/>
          </a:xfrm>
          <a:prstGeom prst="line">
            <a:avLst/>
          </a:prstGeom>
          <a:ln w="19050">
            <a:prstDash val="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72486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a:extLst>
              <a:ext uri="{FF2B5EF4-FFF2-40B4-BE49-F238E27FC236}">
                <a16:creationId xmlns:a16="http://schemas.microsoft.com/office/drawing/2014/main" id="{8475F621-014C-4274-A3C7-F2138C03BB5A}"/>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01</a:t>
            </a:r>
            <a:endParaRPr lang="uk-UA" sz="4800" dirty="0">
              <a:solidFill>
                <a:srgbClr val="FBD501"/>
              </a:solidFill>
            </a:endParaRPr>
          </a:p>
        </p:txBody>
      </p:sp>
      <p:sp>
        <p:nvSpPr>
          <p:cNvPr id="16" name="Прямоугольник 15">
            <a:extLst>
              <a:ext uri="{FF2B5EF4-FFF2-40B4-BE49-F238E27FC236}">
                <a16:creationId xmlns:a16="http://schemas.microsoft.com/office/drawing/2014/main" id="{66178EEC-97A6-4577-A2AF-AF01B4F4827A}"/>
              </a:ext>
            </a:extLst>
          </p:cNvPr>
          <p:cNvSpPr/>
          <p:nvPr/>
        </p:nvSpPr>
        <p:spPr>
          <a:xfrm>
            <a:off x="-1" y="4090045"/>
            <a:ext cx="3881121" cy="1053453"/>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17" name="Прямоугольник 16">
            <a:extLst>
              <a:ext uri="{FF2B5EF4-FFF2-40B4-BE49-F238E27FC236}">
                <a16:creationId xmlns:a16="http://schemas.microsoft.com/office/drawing/2014/main" id="{DCCB9DE3-3526-4A30-9EFC-252A78C487C3}"/>
              </a:ext>
            </a:extLst>
          </p:cNvPr>
          <p:cNvSpPr/>
          <p:nvPr/>
        </p:nvSpPr>
        <p:spPr>
          <a:xfrm>
            <a:off x="3881120" y="4090045"/>
            <a:ext cx="5262880" cy="105345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18" name="Прямоугольник 15">
            <a:extLst>
              <a:ext uri="{FF2B5EF4-FFF2-40B4-BE49-F238E27FC236}">
                <a16:creationId xmlns:a16="http://schemas.microsoft.com/office/drawing/2014/main" id="{53372800-25E2-401A-AD47-0AF8B1E40509}"/>
              </a:ext>
            </a:extLst>
          </p:cNvPr>
          <p:cNvSpPr/>
          <p:nvPr/>
        </p:nvSpPr>
        <p:spPr>
          <a:xfrm>
            <a:off x="3835997" y="4090045"/>
            <a:ext cx="87807" cy="1053455"/>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grpSp>
        <p:nvGrpSpPr>
          <p:cNvPr id="19" name="Group 70">
            <a:extLst>
              <a:ext uri="{FF2B5EF4-FFF2-40B4-BE49-F238E27FC236}">
                <a16:creationId xmlns:a16="http://schemas.microsoft.com/office/drawing/2014/main" id="{3C8E16CB-C68B-467B-BAA2-E35F306B1BDC}"/>
              </a:ext>
            </a:extLst>
          </p:cNvPr>
          <p:cNvGrpSpPr/>
          <p:nvPr/>
        </p:nvGrpSpPr>
        <p:grpSpPr>
          <a:xfrm>
            <a:off x="4218776" y="4335908"/>
            <a:ext cx="417576" cy="417576"/>
            <a:chOff x="3327640" y="4636813"/>
            <a:chExt cx="728962" cy="728962"/>
          </a:xfrm>
        </p:grpSpPr>
        <p:sp>
          <p:nvSpPr>
            <p:cNvPr id="20" name="Multiplication Sign 71">
              <a:extLst>
                <a:ext uri="{FF2B5EF4-FFF2-40B4-BE49-F238E27FC236}">
                  <a16:creationId xmlns:a16="http://schemas.microsoft.com/office/drawing/2014/main" id="{075F27E4-8A62-4392-B3EA-EB562B0DDF69}"/>
                </a:ext>
              </a:extLst>
            </p:cNvPr>
            <p:cNvSpPr/>
            <p:nvPr/>
          </p:nvSpPr>
          <p:spPr>
            <a:xfrm>
              <a:off x="3402153" y="4704391"/>
              <a:ext cx="579935" cy="593806"/>
            </a:xfrm>
            <a:prstGeom prst="mathMultiply">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1" name="Oval 72">
              <a:extLst>
                <a:ext uri="{FF2B5EF4-FFF2-40B4-BE49-F238E27FC236}">
                  <a16:creationId xmlns:a16="http://schemas.microsoft.com/office/drawing/2014/main" id="{9F3AF83A-0FD0-40DE-A8A7-428165FD4F4D}"/>
                </a:ext>
              </a:extLst>
            </p:cNvPr>
            <p:cNvSpPr/>
            <p:nvPr/>
          </p:nvSpPr>
          <p:spPr>
            <a:xfrm>
              <a:off x="3327640" y="4636813"/>
              <a:ext cx="728962" cy="728962"/>
            </a:xfrm>
            <a:prstGeom prst="ellipse">
              <a:avLst/>
            </a:prstGeom>
            <a:no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grpSp>
      <p:grpSp>
        <p:nvGrpSpPr>
          <p:cNvPr id="22" name="Group 8">
            <a:extLst>
              <a:ext uri="{FF2B5EF4-FFF2-40B4-BE49-F238E27FC236}">
                <a16:creationId xmlns:a16="http://schemas.microsoft.com/office/drawing/2014/main" id="{B89B0474-18A3-44CB-952F-F0A11E0758D4}"/>
              </a:ext>
            </a:extLst>
          </p:cNvPr>
          <p:cNvGrpSpPr/>
          <p:nvPr/>
        </p:nvGrpSpPr>
        <p:grpSpPr>
          <a:xfrm>
            <a:off x="587205" y="4335908"/>
            <a:ext cx="417576" cy="417576"/>
            <a:chOff x="843345" y="3862991"/>
            <a:chExt cx="417576" cy="417576"/>
          </a:xfrm>
        </p:grpSpPr>
        <p:sp>
          <p:nvSpPr>
            <p:cNvPr id="23" name="Oval 75">
              <a:extLst>
                <a:ext uri="{FF2B5EF4-FFF2-40B4-BE49-F238E27FC236}">
                  <a16:creationId xmlns:a16="http://schemas.microsoft.com/office/drawing/2014/main" id="{DDCEED1F-6C1E-4C52-BC24-18B4C76B1652}"/>
                </a:ext>
              </a:extLst>
            </p:cNvPr>
            <p:cNvSpPr/>
            <p:nvPr/>
          </p:nvSpPr>
          <p:spPr>
            <a:xfrm>
              <a:off x="843345" y="3862991"/>
              <a:ext cx="417576" cy="417576"/>
            </a:xfrm>
            <a:prstGeom prst="ellipse">
              <a:avLst/>
            </a:prstGeom>
            <a:noFill/>
            <a:ln w="28575">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4" name="Freeform: Shape 77">
              <a:extLst>
                <a:ext uri="{FF2B5EF4-FFF2-40B4-BE49-F238E27FC236}">
                  <a16:creationId xmlns:a16="http://schemas.microsoft.com/office/drawing/2014/main" id="{E7B2B5D5-BDD7-4463-A31D-2F716C6B3383}"/>
                </a:ext>
              </a:extLst>
            </p:cNvPr>
            <p:cNvSpPr/>
            <p:nvPr/>
          </p:nvSpPr>
          <p:spPr>
            <a:xfrm rot="18531270">
              <a:off x="930566" y="3974797"/>
              <a:ext cx="239774" cy="164885"/>
            </a:xfrm>
            <a:custGeom>
              <a:avLst/>
              <a:gdLst>
                <a:gd name="connsiteX0" fmla="*/ 238800 w 239774"/>
                <a:gd name="connsiteY0" fmla="*/ 83251 h 164885"/>
                <a:gd name="connsiteX1" fmla="*/ 239774 w 239774"/>
                <a:gd name="connsiteY1" fmla="*/ 161963 h 164885"/>
                <a:gd name="connsiteX2" fmla="*/ 3781 w 239774"/>
                <a:gd name="connsiteY2" fmla="*/ 164885 h 164885"/>
                <a:gd name="connsiteX3" fmla="*/ 3718 w 239774"/>
                <a:gd name="connsiteY3" fmla="*/ 159751 h 164885"/>
                <a:gd name="connsiteX4" fmla="*/ 0 w 239774"/>
                <a:gd name="connsiteY4" fmla="*/ 159751 h 164885"/>
                <a:gd name="connsiteX5" fmla="*/ 0 w 239774"/>
                <a:gd name="connsiteY5" fmla="*/ 0 h 164885"/>
                <a:gd name="connsiteX6" fmla="*/ 78718 w 239774"/>
                <a:gd name="connsiteY6" fmla="*/ 0 h 164885"/>
                <a:gd name="connsiteX7" fmla="*/ 78718 w 239774"/>
                <a:gd name="connsiteY7" fmla="*/ 85233 h 16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9774" h="164885">
                  <a:moveTo>
                    <a:pt x="238800" y="83251"/>
                  </a:moveTo>
                  <a:lnTo>
                    <a:pt x="239774" y="161963"/>
                  </a:lnTo>
                  <a:lnTo>
                    <a:pt x="3781" y="164885"/>
                  </a:lnTo>
                  <a:lnTo>
                    <a:pt x="3718" y="159751"/>
                  </a:lnTo>
                  <a:lnTo>
                    <a:pt x="0" y="159751"/>
                  </a:lnTo>
                  <a:lnTo>
                    <a:pt x="0" y="0"/>
                  </a:lnTo>
                  <a:lnTo>
                    <a:pt x="78718" y="0"/>
                  </a:lnTo>
                  <a:lnTo>
                    <a:pt x="78718" y="85233"/>
                  </a:lnTo>
                  <a:close/>
                </a:path>
              </a:pathLst>
            </a:custGeom>
            <a:noFill/>
            <a:ln>
              <a:solidFill>
                <a:srgbClr val="FBD50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uk-UA"/>
            </a:p>
          </p:txBody>
        </p:sp>
      </p:grpSp>
      <p:sp>
        <p:nvSpPr>
          <p:cNvPr id="6" name="TextBox 5">
            <a:extLst>
              <a:ext uri="{FF2B5EF4-FFF2-40B4-BE49-F238E27FC236}">
                <a16:creationId xmlns:a16="http://schemas.microsoft.com/office/drawing/2014/main" id="{FB303255-F2C7-0C4F-B3C1-65C3D6C44515}"/>
              </a:ext>
            </a:extLst>
          </p:cNvPr>
          <p:cNvSpPr txBox="1"/>
          <p:nvPr/>
        </p:nvSpPr>
        <p:spPr>
          <a:xfrm>
            <a:off x="1992592" y="1741642"/>
            <a:ext cx="6059208" cy="1615827"/>
          </a:xfrm>
          <a:prstGeom prst="rect">
            <a:avLst/>
          </a:prstGeom>
          <a:noFill/>
        </p:spPr>
        <p:txBody>
          <a:bodyPr wrap="square" rtlCol="0">
            <a:spAutoFit/>
          </a:bodyPr>
          <a:lstStyle/>
          <a:p>
            <a:pPr>
              <a:spcAft>
                <a:spcPts val="600"/>
              </a:spcAft>
            </a:pPr>
            <a:r>
              <a:rPr lang="uk-UA" b="1" dirty="0"/>
              <a:t>На цьому етапі перевіряється зміст документів на предмет відповідності</a:t>
            </a:r>
            <a:r>
              <a:rPr lang="en-US" b="1" dirty="0"/>
              <a:t>:</a:t>
            </a:r>
            <a:endParaRPr lang="uk-UA" b="1" dirty="0"/>
          </a:p>
          <a:p>
            <a:pPr algn="just">
              <a:spcAft>
                <a:spcPts val="600"/>
              </a:spcAft>
              <a:buClr>
                <a:srgbClr val="317AAC"/>
              </a:buClr>
              <a:buSzPct val="150000"/>
            </a:pPr>
            <a:r>
              <a:rPr lang="uk-UA" dirty="0"/>
              <a:t>проекту – вимогам, визначеним ст. 5 Закону; аналізується зміст ТЕО</a:t>
            </a:r>
          </a:p>
          <a:p>
            <a:pPr lvl="0" algn="just">
              <a:spcAft>
                <a:spcPts val="600"/>
              </a:spcAft>
              <a:buClr>
                <a:srgbClr val="317AAC"/>
              </a:buClr>
              <a:buSzPct val="150000"/>
            </a:pPr>
            <a:r>
              <a:rPr lang="uk-UA" dirty="0"/>
              <a:t>заявника – вимогам до фінансової спроможності та вимогам частини 4 ст.7 Закону </a:t>
            </a:r>
          </a:p>
          <a:p>
            <a:pPr lvl="0" algn="just">
              <a:spcAft>
                <a:spcPts val="600"/>
              </a:spcAft>
              <a:buClr>
                <a:srgbClr val="317AAC"/>
              </a:buClr>
              <a:buSzPct val="150000"/>
            </a:pPr>
            <a:r>
              <a:rPr lang="uk-UA" dirty="0"/>
              <a:t>поданих документів – вимогам визначеним законодавством</a:t>
            </a:r>
          </a:p>
        </p:txBody>
      </p:sp>
      <p:sp>
        <p:nvSpPr>
          <p:cNvPr id="46" name="TextBox 45">
            <a:extLst>
              <a:ext uri="{FF2B5EF4-FFF2-40B4-BE49-F238E27FC236}">
                <a16:creationId xmlns:a16="http://schemas.microsoft.com/office/drawing/2014/main" id="{F021E26E-45B0-4007-9F47-88A3DAA03942}"/>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25" name="TextBox 24">
            <a:extLst>
              <a:ext uri="{FF2B5EF4-FFF2-40B4-BE49-F238E27FC236}">
                <a16:creationId xmlns:a16="http://schemas.microsoft.com/office/drawing/2014/main" id="{4996AE3B-91A5-40A6-8AFE-C11A02E4D277}"/>
              </a:ext>
            </a:extLst>
          </p:cNvPr>
          <p:cNvSpPr txBox="1"/>
          <p:nvPr/>
        </p:nvSpPr>
        <p:spPr>
          <a:xfrm>
            <a:off x="4836649" y="4268783"/>
            <a:ext cx="4107053" cy="692497"/>
          </a:xfrm>
          <a:prstGeom prst="rect">
            <a:avLst/>
          </a:prstGeom>
          <a:noFill/>
        </p:spPr>
        <p:txBody>
          <a:bodyPr wrap="square">
            <a:spAutoFit/>
          </a:bodyPr>
          <a:lstStyle/>
          <a:p>
            <a:pPr>
              <a:spcBef>
                <a:spcPts val="1200"/>
              </a:spcBef>
            </a:pPr>
            <a:r>
              <a:rPr lang="uk-UA" sz="1300" dirty="0"/>
              <a:t>МЕРТ припиняє проведення оцінки та повертає документи заявнику з вимогою усунути порушення за їхнім вичерпним переліком </a:t>
            </a:r>
          </a:p>
        </p:txBody>
      </p:sp>
      <p:sp>
        <p:nvSpPr>
          <p:cNvPr id="26" name="TextBox 25">
            <a:extLst>
              <a:ext uri="{FF2B5EF4-FFF2-40B4-BE49-F238E27FC236}">
                <a16:creationId xmlns:a16="http://schemas.microsoft.com/office/drawing/2014/main" id="{CA8A12F6-6DD8-4C71-A1DB-699EAD781FFE}"/>
              </a:ext>
            </a:extLst>
          </p:cNvPr>
          <p:cNvSpPr txBox="1"/>
          <p:nvPr/>
        </p:nvSpPr>
        <p:spPr>
          <a:xfrm>
            <a:off x="1117282" y="4283086"/>
            <a:ext cx="2310349" cy="492443"/>
          </a:xfrm>
          <a:prstGeom prst="rect">
            <a:avLst/>
          </a:prstGeom>
          <a:noFill/>
        </p:spPr>
        <p:txBody>
          <a:bodyPr wrap="square">
            <a:spAutoFit/>
          </a:bodyPr>
          <a:lstStyle/>
          <a:p>
            <a:pPr>
              <a:spcBef>
                <a:spcPts val="1200"/>
              </a:spcBef>
            </a:pPr>
            <a:r>
              <a:rPr lang="uk-UA" sz="1300" dirty="0">
                <a:solidFill>
                  <a:schemeClr val="bg1"/>
                </a:solidFill>
              </a:rPr>
              <a:t>документи переходять на наступний етап оцінки</a:t>
            </a:r>
          </a:p>
        </p:txBody>
      </p:sp>
      <p:sp>
        <p:nvSpPr>
          <p:cNvPr id="27" name="Заголовок 1">
            <a:extLst>
              <a:ext uri="{FF2B5EF4-FFF2-40B4-BE49-F238E27FC236}">
                <a16:creationId xmlns:a16="http://schemas.microsoft.com/office/drawing/2014/main" id="{CB99D891-6B90-42A3-AE02-C1E6BFD68CCC}"/>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Перший етап оцінки інвестиційного проекту</a:t>
            </a:r>
          </a:p>
          <a:p>
            <a:endParaRPr lang="uk-UA" sz="2800" b="1" dirty="0">
              <a:latin typeface="Arial Black" panose="020B0A04020102020204" pitchFamily="34" charset="0"/>
            </a:endParaRPr>
          </a:p>
        </p:txBody>
      </p:sp>
      <p:grpSp>
        <p:nvGrpSpPr>
          <p:cNvPr id="3" name="Группа 2">
            <a:extLst>
              <a:ext uri="{FF2B5EF4-FFF2-40B4-BE49-F238E27FC236}">
                <a16:creationId xmlns:a16="http://schemas.microsoft.com/office/drawing/2014/main" id="{7D20E245-0C3E-4749-936F-461C83671C7E}"/>
              </a:ext>
            </a:extLst>
          </p:cNvPr>
          <p:cNvGrpSpPr/>
          <p:nvPr/>
        </p:nvGrpSpPr>
        <p:grpSpPr>
          <a:xfrm>
            <a:off x="545506" y="2071961"/>
            <a:ext cx="869313" cy="869313"/>
            <a:chOff x="557519" y="2000557"/>
            <a:chExt cx="869313" cy="869313"/>
          </a:xfrm>
        </p:grpSpPr>
        <p:sp>
          <p:nvSpPr>
            <p:cNvPr id="29" name="Овал 28">
              <a:extLst>
                <a:ext uri="{FF2B5EF4-FFF2-40B4-BE49-F238E27FC236}">
                  <a16:creationId xmlns:a16="http://schemas.microsoft.com/office/drawing/2014/main" id="{96BB2A48-3A7F-45DF-B0A1-FF78A98DF5A5}"/>
                </a:ext>
              </a:extLst>
            </p:cNvPr>
            <p:cNvSpPr/>
            <p:nvPr/>
          </p:nvSpPr>
          <p:spPr>
            <a:xfrm>
              <a:off x="557519" y="2000557"/>
              <a:ext cx="869313" cy="869313"/>
            </a:xfrm>
            <a:prstGeom prst="ellipse">
              <a:avLst/>
            </a:prstGeom>
            <a:solidFill>
              <a:srgbClr val="1C78B7">
                <a:alpha val="5000"/>
              </a:srgbClr>
            </a:solidFill>
            <a:ln>
              <a:solidFill>
                <a:srgbClr val="295B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32" name="Picture 4" descr="Checklist free vector icons designed by Freepik in 2021 | Checklist icon,  Free icons, Icon">
              <a:extLst>
                <a:ext uri="{FF2B5EF4-FFF2-40B4-BE49-F238E27FC236}">
                  <a16:creationId xmlns:a16="http://schemas.microsoft.com/office/drawing/2014/main" id="{8D0B6BE0-EBFE-43D3-8E80-0DCA13F7E638}"/>
                </a:ext>
              </a:extLst>
            </p:cNvPr>
            <p:cNvPicPr>
              <a:picLocks noChangeAspect="1" noChangeArrowheads="1"/>
            </p:cNvPicPr>
            <p:nvPr/>
          </p:nvPicPr>
          <p:blipFill>
            <a:blip r:embed="rId2" cstate="hqprint">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713521" y="2129236"/>
              <a:ext cx="611954" cy="611954"/>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extBox 1">
            <a:extLst>
              <a:ext uri="{FF2B5EF4-FFF2-40B4-BE49-F238E27FC236}">
                <a16:creationId xmlns:a16="http://schemas.microsoft.com/office/drawing/2014/main" id="{18564D52-8BDE-7D45-9994-C1E91EE276B2}"/>
              </a:ext>
            </a:extLst>
          </p:cNvPr>
          <p:cNvSpPr txBox="1"/>
          <p:nvPr/>
        </p:nvSpPr>
        <p:spPr>
          <a:xfrm>
            <a:off x="2051317" y="3505448"/>
            <a:ext cx="3696846" cy="307777"/>
          </a:xfrm>
          <a:prstGeom prst="rect">
            <a:avLst/>
          </a:prstGeom>
          <a:noFill/>
        </p:spPr>
        <p:txBody>
          <a:bodyPr wrap="none" rtlCol="0">
            <a:spAutoFit/>
          </a:bodyPr>
          <a:lstStyle/>
          <a:p>
            <a:r>
              <a:rPr lang="ru-UA" b="1" dirty="0"/>
              <a:t>Строк першого етапу – 10 робочих днів</a:t>
            </a:r>
          </a:p>
        </p:txBody>
      </p:sp>
      <p:pic>
        <p:nvPicPr>
          <p:cNvPr id="30" name="Picture 6">
            <a:extLst>
              <a:ext uri="{FF2B5EF4-FFF2-40B4-BE49-F238E27FC236}">
                <a16:creationId xmlns:a16="http://schemas.microsoft.com/office/drawing/2014/main" id="{DC27AD08-6EE2-404F-9736-5AC3828F4453}"/>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28" name="Овал 27">
            <a:extLst>
              <a:ext uri="{FF2B5EF4-FFF2-40B4-BE49-F238E27FC236}">
                <a16:creationId xmlns:a16="http://schemas.microsoft.com/office/drawing/2014/main" id="{D6E063FF-F409-F845-B19C-52CBF3D6316D}"/>
              </a:ext>
            </a:extLst>
          </p:cNvPr>
          <p:cNvSpPr/>
          <p:nvPr/>
        </p:nvSpPr>
        <p:spPr>
          <a:xfrm>
            <a:off x="1902085" y="2348403"/>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3" name="Овал 32">
            <a:extLst>
              <a:ext uri="{FF2B5EF4-FFF2-40B4-BE49-F238E27FC236}">
                <a16:creationId xmlns:a16="http://schemas.microsoft.com/office/drawing/2014/main" id="{5AC38573-DC28-6240-9015-6DB589BE6B6C}"/>
              </a:ext>
            </a:extLst>
          </p:cNvPr>
          <p:cNvSpPr/>
          <p:nvPr/>
        </p:nvSpPr>
        <p:spPr>
          <a:xfrm>
            <a:off x="1902085" y="2631877"/>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4" name="Овал 33">
            <a:extLst>
              <a:ext uri="{FF2B5EF4-FFF2-40B4-BE49-F238E27FC236}">
                <a16:creationId xmlns:a16="http://schemas.microsoft.com/office/drawing/2014/main" id="{891DAF27-8C1F-BB42-B06E-6318A5BED530}"/>
              </a:ext>
            </a:extLst>
          </p:cNvPr>
          <p:cNvSpPr/>
          <p:nvPr/>
        </p:nvSpPr>
        <p:spPr>
          <a:xfrm>
            <a:off x="1902085" y="3153780"/>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Tree>
    <p:extLst>
      <p:ext uri="{BB962C8B-B14F-4D97-AF65-F5344CB8AC3E}">
        <p14:creationId xmlns:p14="http://schemas.microsoft.com/office/powerpoint/2010/main" val="1912757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D677D4F5-519F-4FAA-B49B-969331B8500D}"/>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02</a:t>
            </a:r>
            <a:endParaRPr lang="uk-UA" sz="4800" dirty="0">
              <a:solidFill>
                <a:srgbClr val="FBD501"/>
              </a:solidFill>
            </a:endParaRPr>
          </a:p>
        </p:txBody>
      </p:sp>
      <p:sp>
        <p:nvSpPr>
          <p:cNvPr id="24" name="Прямоугольник 23">
            <a:extLst>
              <a:ext uri="{FF2B5EF4-FFF2-40B4-BE49-F238E27FC236}">
                <a16:creationId xmlns:a16="http://schemas.microsoft.com/office/drawing/2014/main" id="{65021711-39F7-4469-980C-36FCE8BBCE5E}"/>
              </a:ext>
            </a:extLst>
          </p:cNvPr>
          <p:cNvSpPr/>
          <p:nvPr/>
        </p:nvSpPr>
        <p:spPr>
          <a:xfrm>
            <a:off x="-1" y="1645920"/>
            <a:ext cx="9144001" cy="3497579"/>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26" name="Прямоугольник: скругленные углы 25">
            <a:extLst>
              <a:ext uri="{FF2B5EF4-FFF2-40B4-BE49-F238E27FC236}">
                <a16:creationId xmlns:a16="http://schemas.microsoft.com/office/drawing/2014/main" id="{97E92AB6-2780-4D05-B9F9-27D0AB315BE9}"/>
              </a:ext>
            </a:extLst>
          </p:cNvPr>
          <p:cNvSpPr/>
          <p:nvPr/>
        </p:nvSpPr>
        <p:spPr>
          <a:xfrm>
            <a:off x="1345179" y="1810903"/>
            <a:ext cx="6179106" cy="1865898"/>
          </a:xfrm>
          <a:prstGeom prst="roundRect">
            <a:avLst>
              <a:gd name="adj" fmla="val 639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0" name="Прямоугольник 19">
            <a:extLst>
              <a:ext uri="{FF2B5EF4-FFF2-40B4-BE49-F238E27FC236}">
                <a16:creationId xmlns:a16="http://schemas.microsoft.com/office/drawing/2014/main" id="{2575025D-CD8D-4223-B4D4-07AB749FF053}"/>
              </a:ext>
            </a:extLst>
          </p:cNvPr>
          <p:cNvSpPr/>
          <p:nvPr/>
        </p:nvSpPr>
        <p:spPr>
          <a:xfrm>
            <a:off x="-1" y="4117715"/>
            <a:ext cx="9144001" cy="1025783"/>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1" name="Прямоугольник 15">
            <a:extLst>
              <a:ext uri="{FF2B5EF4-FFF2-40B4-BE49-F238E27FC236}">
                <a16:creationId xmlns:a16="http://schemas.microsoft.com/office/drawing/2014/main" id="{6374EAEF-E7FC-4AD5-9257-0F2F3A89FDBF}"/>
              </a:ext>
            </a:extLst>
          </p:cNvPr>
          <p:cNvSpPr/>
          <p:nvPr/>
        </p:nvSpPr>
        <p:spPr>
          <a:xfrm>
            <a:off x="2403801" y="4225829"/>
            <a:ext cx="4409424" cy="762412"/>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a:solidFill>
                  <a:schemeClr val="tx1"/>
                </a:solidFill>
              </a:rPr>
              <a:t>В разі не отримання пропозицій в 20-денний строк діє принцип мовчазної згоди</a:t>
            </a:r>
            <a:endParaRPr lang="x-none" b="1" dirty="0">
              <a:solidFill>
                <a:schemeClr val="tx1"/>
              </a:solidFill>
            </a:endParaRPr>
          </a:p>
        </p:txBody>
      </p:sp>
      <p:grpSp>
        <p:nvGrpSpPr>
          <p:cNvPr id="39" name="Группа 33">
            <a:extLst>
              <a:ext uri="{FF2B5EF4-FFF2-40B4-BE49-F238E27FC236}">
                <a16:creationId xmlns:a16="http://schemas.microsoft.com/office/drawing/2014/main" id="{FD78231A-F617-43BC-8A6E-473C0B1A73B3}"/>
              </a:ext>
            </a:extLst>
          </p:cNvPr>
          <p:cNvGrpSpPr/>
          <p:nvPr/>
        </p:nvGrpSpPr>
        <p:grpSpPr>
          <a:xfrm>
            <a:off x="827924" y="558613"/>
            <a:ext cx="776516" cy="646393"/>
            <a:chOff x="1350974" y="779583"/>
            <a:chExt cx="776516" cy="646393"/>
          </a:xfrm>
        </p:grpSpPr>
        <p:grpSp>
          <p:nvGrpSpPr>
            <p:cNvPr id="40" name="Группа 26">
              <a:extLst>
                <a:ext uri="{FF2B5EF4-FFF2-40B4-BE49-F238E27FC236}">
                  <a16:creationId xmlns:a16="http://schemas.microsoft.com/office/drawing/2014/main" id="{21D56726-4B40-4F72-8AED-3F6D333CC4B5}"/>
                </a:ext>
              </a:extLst>
            </p:cNvPr>
            <p:cNvGrpSpPr/>
            <p:nvPr/>
          </p:nvGrpSpPr>
          <p:grpSpPr>
            <a:xfrm>
              <a:off x="1350974" y="779583"/>
              <a:ext cx="376227" cy="646393"/>
              <a:chOff x="1350974" y="779583"/>
              <a:chExt cx="376227" cy="646393"/>
            </a:xfrm>
          </p:grpSpPr>
          <p:cxnSp>
            <p:nvCxnSpPr>
              <p:cNvPr id="47" name="Прямая соединительная линия 19">
                <a:extLst>
                  <a:ext uri="{FF2B5EF4-FFF2-40B4-BE49-F238E27FC236}">
                    <a16:creationId xmlns:a16="http://schemas.microsoft.com/office/drawing/2014/main" id="{6FA9D72E-82C6-4C84-B077-0BDDBE9BB5B1}"/>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Прямая соединительная линия 21">
                <a:extLst>
                  <a:ext uri="{FF2B5EF4-FFF2-40B4-BE49-F238E27FC236}">
                    <a16:creationId xmlns:a16="http://schemas.microsoft.com/office/drawing/2014/main" id="{D95C6474-1125-4022-95EC-D281D6C406E5}"/>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 name="Группа 27">
              <a:extLst>
                <a:ext uri="{FF2B5EF4-FFF2-40B4-BE49-F238E27FC236}">
                  <a16:creationId xmlns:a16="http://schemas.microsoft.com/office/drawing/2014/main" id="{F5560A0C-09CB-420A-9B7D-E819BD28DFDD}"/>
                </a:ext>
              </a:extLst>
            </p:cNvPr>
            <p:cNvGrpSpPr/>
            <p:nvPr/>
          </p:nvGrpSpPr>
          <p:grpSpPr>
            <a:xfrm>
              <a:off x="1551119" y="779583"/>
              <a:ext cx="376227" cy="646393"/>
              <a:chOff x="1350974" y="779583"/>
              <a:chExt cx="376227" cy="646393"/>
            </a:xfrm>
          </p:grpSpPr>
          <p:cxnSp>
            <p:nvCxnSpPr>
              <p:cNvPr id="45" name="Прямая соединительная линия 28">
                <a:extLst>
                  <a:ext uri="{FF2B5EF4-FFF2-40B4-BE49-F238E27FC236}">
                    <a16:creationId xmlns:a16="http://schemas.microsoft.com/office/drawing/2014/main" id="{B4443ABC-E9B1-4825-AB51-29E3B289A28B}"/>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Прямая соединительная линия 29">
                <a:extLst>
                  <a:ext uri="{FF2B5EF4-FFF2-40B4-BE49-F238E27FC236}">
                    <a16:creationId xmlns:a16="http://schemas.microsoft.com/office/drawing/2014/main" id="{F90850C1-FF60-4DAF-A0F1-1E23FA56C4A6}"/>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Группа 30">
              <a:extLst>
                <a:ext uri="{FF2B5EF4-FFF2-40B4-BE49-F238E27FC236}">
                  <a16:creationId xmlns:a16="http://schemas.microsoft.com/office/drawing/2014/main" id="{1FDDB231-AA0C-4E55-B108-BC03DB6156ED}"/>
                </a:ext>
              </a:extLst>
            </p:cNvPr>
            <p:cNvGrpSpPr/>
            <p:nvPr/>
          </p:nvGrpSpPr>
          <p:grpSpPr>
            <a:xfrm>
              <a:off x="1751263" y="779583"/>
              <a:ext cx="376227" cy="646393"/>
              <a:chOff x="1350974" y="779583"/>
              <a:chExt cx="376227" cy="646393"/>
            </a:xfrm>
          </p:grpSpPr>
          <p:cxnSp>
            <p:nvCxnSpPr>
              <p:cNvPr id="43" name="Прямая соединительная линия 31">
                <a:extLst>
                  <a:ext uri="{FF2B5EF4-FFF2-40B4-BE49-F238E27FC236}">
                    <a16:creationId xmlns:a16="http://schemas.microsoft.com/office/drawing/2014/main" id="{803FD5EC-2D13-4E40-840F-26B387EB5FAC}"/>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Прямая соединительная линия 32">
                <a:extLst>
                  <a:ext uri="{FF2B5EF4-FFF2-40B4-BE49-F238E27FC236}">
                    <a16:creationId xmlns:a16="http://schemas.microsoft.com/office/drawing/2014/main" id="{088A92FB-883D-44DC-8801-426B9F5CF35E}"/>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49" name="TextBox 48">
            <a:extLst>
              <a:ext uri="{FF2B5EF4-FFF2-40B4-BE49-F238E27FC236}">
                <a16:creationId xmlns:a16="http://schemas.microsoft.com/office/drawing/2014/main" id="{D61FA2B7-C4AB-4574-8BF4-12E74A6446AA}"/>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18" name="Заголовок 1">
            <a:extLst>
              <a:ext uri="{FF2B5EF4-FFF2-40B4-BE49-F238E27FC236}">
                <a16:creationId xmlns:a16="http://schemas.microsoft.com/office/drawing/2014/main" id="{413DC19B-74FC-42F3-9037-EA35C3EFCEAE}"/>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800" b="1" dirty="0">
                <a:latin typeface="Arial Black" panose="020B0A04020102020204" pitchFamily="34" charset="0"/>
                <a:cs typeface="Arial" panose="020B0604020202020204" pitchFamily="34" charset="0"/>
              </a:rPr>
              <a:t>Другий етап оцінки інвестиційного проекту: збір пропозицій органів влади</a:t>
            </a:r>
            <a:endParaRPr lang="uk-UA" sz="2800" b="1" dirty="0">
              <a:latin typeface="Arial Black" panose="020B0A04020102020204" pitchFamily="34" charset="0"/>
            </a:endParaRPr>
          </a:p>
          <a:p>
            <a:endParaRPr lang="uk-UA" sz="2800" b="1" dirty="0">
              <a:latin typeface="Arial Black" panose="020B0A040201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171CAF7-B9F3-6443-BD1A-04A26070B2D1}"/>
              </a:ext>
            </a:extLst>
          </p:cNvPr>
          <p:cNvSpPr txBox="1"/>
          <p:nvPr/>
        </p:nvSpPr>
        <p:spPr>
          <a:xfrm>
            <a:off x="2085882" y="2303705"/>
            <a:ext cx="1247457" cy="1098827"/>
          </a:xfrm>
          <a:prstGeom prst="rect">
            <a:avLst/>
          </a:prstGeom>
          <a:noFill/>
        </p:spPr>
        <p:txBody>
          <a:bodyPr wrap="none" rtlCol="0">
            <a:spAutoFit/>
          </a:bodyPr>
          <a:lstStyle/>
          <a:p>
            <a:pPr>
              <a:lnSpc>
                <a:spcPct val="150000"/>
              </a:lnSpc>
              <a:spcAft>
                <a:spcPts val="300"/>
              </a:spcAft>
            </a:pPr>
            <a:r>
              <a:rPr lang="uk-UA" dirty="0"/>
              <a:t>Мінфін</a:t>
            </a:r>
          </a:p>
          <a:p>
            <a:pPr>
              <a:lnSpc>
                <a:spcPct val="150000"/>
              </a:lnSpc>
              <a:spcAft>
                <a:spcPts val="300"/>
              </a:spcAft>
            </a:pPr>
            <a:r>
              <a:rPr lang="uk-UA" dirty="0" err="1"/>
              <a:t>Міндовкілля</a:t>
            </a:r>
            <a:r>
              <a:rPr lang="ru-UA" dirty="0"/>
              <a:t> </a:t>
            </a:r>
          </a:p>
          <a:p>
            <a:pPr>
              <a:lnSpc>
                <a:spcPct val="150000"/>
              </a:lnSpc>
              <a:spcAft>
                <a:spcPts val="300"/>
              </a:spcAft>
            </a:pPr>
            <a:r>
              <a:rPr lang="uk-UA" dirty="0"/>
              <a:t>Мін'юст</a:t>
            </a:r>
            <a:r>
              <a:rPr lang="ru-UA" dirty="0"/>
              <a:t> </a:t>
            </a:r>
          </a:p>
        </p:txBody>
      </p:sp>
      <p:sp>
        <p:nvSpPr>
          <p:cNvPr id="22" name="TextBox 21">
            <a:extLst>
              <a:ext uri="{FF2B5EF4-FFF2-40B4-BE49-F238E27FC236}">
                <a16:creationId xmlns:a16="http://schemas.microsoft.com/office/drawing/2014/main" id="{B8A20F7C-25F8-C848-BAFA-E89084BC6B45}"/>
              </a:ext>
            </a:extLst>
          </p:cNvPr>
          <p:cNvSpPr txBox="1"/>
          <p:nvPr/>
        </p:nvSpPr>
        <p:spPr>
          <a:xfrm>
            <a:off x="2476503" y="3697595"/>
            <a:ext cx="4028667" cy="307777"/>
          </a:xfrm>
          <a:prstGeom prst="rect">
            <a:avLst/>
          </a:prstGeom>
          <a:noFill/>
        </p:spPr>
        <p:txBody>
          <a:bodyPr wrap="none" rtlCol="0">
            <a:spAutoFit/>
          </a:bodyPr>
          <a:lstStyle/>
          <a:p>
            <a:r>
              <a:rPr lang="ru-UA" b="1" dirty="0"/>
              <a:t>Строк другого етапу – 20 календарних днів</a:t>
            </a:r>
          </a:p>
        </p:txBody>
      </p:sp>
      <p:pic>
        <p:nvPicPr>
          <p:cNvPr id="23" name="Picture 6">
            <a:extLst>
              <a:ext uri="{FF2B5EF4-FFF2-40B4-BE49-F238E27FC236}">
                <a16:creationId xmlns:a16="http://schemas.microsoft.com/office/drawing/2014/main" id="{64A1C516-EB74-4E6E-9790-874803670EC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30" name="TextBox 29">
            <a:extLst>
              <a:ext uri="{FF2B5EF4-FFF2-40B4-BE49-F238E27FC236}">
                <a16:creationId xmlns:a16="http://schemas.microsoft.com/office/drawing/2014/main" id="{091248E2-4E07-4FBE-872E-77737983946D}"/>
              </a:ext>
            </a:extLst>
          </p:cNvPr>
          <p:cNvSpPr txBox="1"/>
          <p:nvPr/>
        </p:nvSpPr>
        <p:spPr>
          <a:xfrm>
            <a:off x="1696277" y="1916924"/>
            <a:ext cx="4632960" cy="307777"/>
          </a:xfrm>
          <a:prstGeom prst="rect">
            <a:avLst/>
          </a:prstGeom>
          <a:noFill/>
        </p:spPr>
        <p:txBody>
          <a:bodyPr wrap="square">
            <a:spAutoFit/>
          </a:bodyPr>
          <a:lstStyle/>
          <a:p>
            <a:r>
              <a:rPr lang="ru-UA" b="1" dirty="0"/>
              <a:t>МЕРТ залучає до оцінки</a:t>
            </a:r>
            <a:r>
              <a:rPr lang="en-US" b="1" dirty="0"/>
              <a:t>:</a:t>
            </a:r>
          </a:p>
        </p:txBody>
      </p:sp>
      <p:sp>
        <p:nvSpPr>
          <p:cNvPr id="31" name="TextBox 30">
            <a:extLst>
              <a:ext uri="{FF2B5EF4-FFF2-40B4-BE49-F238E27FC236}">
                <a16:creationId xmlns:a16="http://schemas.microsoft.com/office/drawing/2014/main" id="{D5C4462B-1811-4F24-8699-653AB7D43B57}"/>
              </a:ext>
            </a:extLst>
          </p:cNvPr>
          <p:cNvSpPr txBox="1"/>
          <p:nvPr/>
        </p:nvSpPr>
        <p:spPr>
          <a:xfrm>
            <a:off x="3850521" y="2367145"/>
            <a:ext cx="3994215" cy="1056700"/>
          </a:xfrm>
          <a:prstGeom prst="rect">
            <a:avLst/>
          </a:prstGeom>
          <a:noFill/>
        </p:spPr>
        <p:txBody>
          <a:bodyPr wrap="square">
            <a:spAutoFit/>
          </a:bodyPr>
          <a:lstStyle/>
          <a:p>
            <a:pPr>
              <a:spcAft>
                <a:spcPts val="800"/>
              </a:spcAft>
            </a:pPr>
            <a:r>
              <a:rPr lang="uk-UA" dirty="0"/>
              <a:t>Антимонопольний комітет</a:t>
            </a:r>
            <a:r>
              <a:rPr lang="ru-UA" dirty="0"/>
              <a:t> </a:t>
            </a:r>
          </a:p>
          <a:p>
            <a:pPr>
              <a:spcAft>
                <a:spcPts val="800"/>
              </a:spcAft>
            </a:pPr>
            <a:r>
              <a:rPr lang="ru-RU" dirty="0" err="1"/>
              <a:t>інші</a:t>
            </a:r>
            <a:r>
              <a:rPr lang="ru-RU" dirty="0"/>
              <a:t> </a:t>
            </a:r>
            <a:r>
              <a:rPr lang="ru-RU" dirty="0" err="1"/>
              <a:t>державні</a:t>
            </a:r>
            <a:r>
              <a:rPr lang="ru-RU" dirty="0"/>
              <a:t> </a:t>
            </a:r>
            <a:r>
              <a:rPr lang="ru-RU" dirty="0" err="1"/>
              <a:t>органи</a:t>
            </a:r>
            <a:r>
              <a:rPr lang="ru-RU" dirty="0"/>
              <a:t> </a:t>
            </a:r>
            <a:r>
              <a:rPr lang="ru-RU" dirty="0" err="1"/>
              <a:t>відповідно</a:t>
            </a:r>
            <a:r>
              <a:rPr lang="ru-RU" dirty="0"/>
              <a:t> до </a:t>
            </a:r>
            <a:r>
              <a:rPr lang="ru-RU" dirty="0" err="1"/>
              <a:t>їхньої</a:t>
            </a:r>
            <a:r>
              <a:rPr lang="ru-RU" dirty="0"/>
              <a:t> </a:t>
            </a:r>
            <a:r>
              <a:rPr lang="ru-RU" dirty="0" err="1"/>
              <a:t>компетенції</a:t>
            </a:r>
            <a:r>
              <a:rPr lang="uk-UA" dirty="0"/>
              <a:t>, органи місцевого самоврядування</a:t>
            </a:r>
            <a:r>
              <a:rPr lang="ru-UA" dirty="0"/>
              <a:t> (за потреби)</a:t>
            </a:r>
          </a:p>
        </p:txBody>
      </p:sp>
      <p:sp>
        <p:nvSpPr>
          <p:cNvPr id="32" name="Овал 31">
            <a:extLst>
              <a:ext uri="{FF2B5EF4-FFF2-40B4-BE49-F238E27FC236}">
                <a16:creationId xmlns:a16="http://schemas.microsoft.com/office/drawing/2014/main" id="{997FF0F7-988D-42EA-8DDC-8B9425CC8235}"/>
              </a:ext>
            </a:extLst>
          </p:cNvPr>
          <p:cNvSpPr/>
          <p:nvPr/>
        </p:nvSpPr>
        <p:spPr>
          <a:xfrm>
            <a:off x="1901190" y="2469541"/>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3" name="Овал 32">
            <a:extLst>
              <a:ext uri="{FF2B5EF4-FFF2-40B4-BE49-F238E27FC236}">
                <a16:creationId xmlns:a16="http://schemas.microsoft.com/office/drawing/2014/main" id="{3A546BE6-0F5F-44AC-A58B-B1EC8C3A1514}"/>
              </a:ext>
            </a:extLst>
          </p:cNvPr>
          <p:cNvSpPr/>
          <p:nvPr/>
        </p:nvSpPr>
        <p:spPr>
          <a:xfrm>
            <a:off x="1901190" y="2813436"/>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4" name="Овал 33">
            <a:extLst>
              <a:ext uri="{FF2B5EF4-FFF2-40B4-BE49-F238E27FC236}">
                <a16:creationId xmlns:a16="http://schemas.microsoft.com/office/drawing/2014/main" id="{0D6B0DA9-1E0E-4471-A11C-2697A3D5926E}"/>
              </a:ext>
            </a:extLst>
          </p:cNvPr>
          <p:cNvSpPr/>
          <p:nvPr/>
        </p:nvSpPr>
        <p:spPr>
          <a:xfrm>
            <a:off x="1901190" y="3157700"/>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5" name="Овал 34">
            <a:extLst>
              <a:ext uri="{FF2B5EF4-FFF2-40B4-BE49-F238E27FC236}">
                <a16:creationId xmlns:a16="http://schemas.microsoft.com/office/drawing/2014/main" id="{E4078273-05F4-4DC8-969C-15FB7ADA453B}"/>
              </a:ext>
            </a:extLst>
          </p:cNvPr>
          <p:cNvSpPr/>
          <p:nvPr/>
        </p:nvSpPr>
        <p:spPr>
          <a:xfrm>
            <a:off x="3653790" y="2466856"/>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6" name="Овал 35">
            <a:extLst>
              <a:ext uri="{FF2B5EF4-FFF2-40B4-BE49-F238E27FC236}">
                <a16:creationId xmlns:a16="http://schemas.microsoft.com/office/drawing/2014/main" id="{D879BB43-115A-434E-9101-C6AA9C3D3230}"/>
              </a:ext>
            </a:extLst>
          </p:cNvPr>
          <p:cNvSpPr/>
          <p:nvPr/>
        </p:nvSpPr>
        <p:spPr>
          <a:xfrm>
            <a:off x="3653790" y="2833803"/>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Tree>
    <p:extLst>
      <p:ext uri="{BB962C8B-B14F-4D97-AF65-F5344CB8AC3E}">
        <p14:creationId xmlns:p14="http://schemas.microsoft.com/office/powerpoint/2010/main" val="1181046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Прямоугольник 25">
            <a:extLst>
              <a:ext uri="{FF2B5EF4-FFF2-40B4-BE49-F238E27FC236}">
                <a16:creationId xmlns:a16="http://schemas.microsoft.com/office/drawing/2014/main" id="{F6AA6ED6-86A3-4BF5-B2F9-C1C856662976}"/>
              </a:ext>
            </a:extLst>
          </p:cNvPr>
          <p:cNvSpPr/>
          <p:nvPr/>
        </p:nvSpPr>
        <p:spPr>
          <a:xfrm>
            <a:off x="-1" y="1897752"/>
            <a:ext cx="9144001" cy="3245747"/>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27" name="Прямоугольник: скругленные углы 26">
            <a:extLst>
              <a:ext uri="{FF2B5EF4-FFF2-40B4-BE49-F238E27FC236}">
                <a16:creationId xmlns:a16="http://schemas.microsoft.com/office/drawing/2014/main" id="{DC20DBC4-A1BB-4501-94FA-4FC67EE168BE}"/>
              </a:ext>
            </a:extLst>
          </p:cNvPr>
          <p:cNvSpPr/>
          <p:nvPr/>
        </p:nvSpPr>
        <p:spPr>
          <a:xfrm>
            <a:off x="524070" y="2041323"/>
            <a:ext cx="7766490" cy="1594605"/>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5" name="TextBox 24">
            <a:extLst>
              <a:ext uri="{FF2B5EF4-FFF2-40B4-BE49-F238E27FC236}">
                <a16:creationId xmlns:a16="http://schemas.microsoft.com/office/drawing/2014/main" id="{FEEA0C0A-B761-4A0F-B50F-6653A78F6390}"/>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03</a:t>
            </a:r>
            <a:endParaRPr lang="uk-UA" sz="4800" dirty="0">
              <a:solidFill>
                <a:srgbClr val="FBD501"/>
              </a:solidFill>
            </a:endParaRPr>
          </a:p>
        </p:txBody>
      </p:sp>
      <p:sp>
        <p:nvSpPr>
          <p:cNvPr id="20" name="Прямоугольник 19">
            <a:extLst>
              <a:ext uri="{FF2B5EF4-FFF2-40B4-BE49-F238E27FC236}">
                <a16:creationId xmlns:a16="http://schemas.microsoft.com/office/drawing/2014/main" id="{2575025D-CD8D-4223-B4D4-07AB749FF053}"/>
              </a:ext>
            </a:extLst>
          </p:cNvPr>
          <p:cNvSpPr/>
          <p:nvPr/>
        </p:nvSpPr>
        <p:spPr>
          <a:xfrm>
            <a:off x="-1" y="4117715"/>
            <a:ext cx="9144001" cy="1025783"/>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21" name="Прямоугольник 15">
            <a:extLst>
              <a:ext uri="{FF2B5EF4-FFF2-40B4-BE49-F238E27FC236}">
                <a16:creationId xmlns:a16="http://schemas.microsoft.com/office/drawing/2014/main" id="{6374EAEF-E7FC-4AD5-9257-0F2F3A89FDBF}"/>
              </a:ext>
            </a:extLst>
          </p:cNvPr>
          <p:cNvSpPr/>
          <p:nvPr/>
        </p:nvSpPr>
        <p:spPr>
          <a:xfrm>
            <a:off x="2379996" y="4270605"/>
            <a:ext cx="3882123" cy="72000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6" name="TextBox 5">
            <a:extLst>
              <a:ext uri="{FF2B5EF4-FFF2-40B4-BE49-F238E27FC236}">
                <a16:creationId xmlns:a16="http://schemas.microsoft.com/office/drawing/2014/main" id="{FB303255-F2C7-0C4F-B3C1-65C3D6C44515}"/>
              </a:ext>
            </a:extLst>
          </p:cNvPr>
          <p:cNvSpPr txBox="1"/>
          <p:nvPr/>
        </p:nvSpPr>
        <p:spPr>
          <a:xfrm>
            <a:off x="1052133" y="2174154"/>
            <a:ext cx="6826947" cy="1361911"/>
          </a:xfrm>
          <a:prstGeom prst="rect">
            <a:avLst/>
          </a:prstGeom>
          <a:noFill/>
        </p:spPr>
        <p:txBody>
          <a:bodyPr wrap="square" rtlCol="0">
            <a:spAutoFit/>
          </a:bodyPr>
          <a:lstStyle/>
          <a:p>
            <a:pPr>
              <a:spcAft>
                <a:spcPts val="900"/>
              </a:spcAft>
              <a:buClr>
                <a:srgbClr val="317AAC"/>
              </a:buClr>
              <a:buSzPct val="150000"/>
            </a:pPr>
            <a:r>
              <a:rPr lang="uk-UA" sz="1200" dirty="0"/>
              <a:t>Перевірка підходів до розрахунку та результатів аналізу витрат та вигод (</a:t>
            </a:r>
            <a:r>
              <a:rPr lang="en-US" sz="1200" dirty="0"/>
              <a:t>CBA</a:t>
            </a:r>
            <a:r>
              <a:rPr lang="uk-UA" sz="1200" dirty="0"/>
              <a:t>) </a:t>
            </a:r>
          </a:p>
          <a:p>
            <a:pPr>
              <a:spcAft>
                <a:spcPts val="900"/>
              </a:spcAft>
              <a:buClr>
                <a:srgbClr val="317AAC"/>
              </a:buClr>
              <a:buSzPct val="150000"/>
            </a:pPr>
            <a:r>
              <a:rPr lang="uk-UA" sz="1200" dirty="0"/>
              <a:t>Методологія С</a:t>
            </a:r>
            <a:r>
              <a:rPr lang="en-US" sz="1200" dirty="0"/>
              <a:t>BA </a:t>
            </a:r>
            <a:r>
              <a:rPr lang="uk-UA" sz="1200" dirty="0"/>
              <a:t>не повинна суперечити підходу, відображеному в законодавстві</a:t>
            </a:r>
            <a:endParaRPr lang="en-US" sz="1200" dirty="0"/>
          </a:p>
          <a:p>
            <a:pPr>
              <a:spcAft>
                <a:spcPts val="900"/>
              </a:spcAft>
              <a:buClr>
                <a:srgbClr val="317AAC"/>
              </a:buClr>
              <a:buSzPct val="150000"/>
            </a:pPr>
            <a:r>
              <a:rPr lang="x-none" sz="1200" dirty="0"/>
              <a:t>Показник економічної чистої приведеної вартості (</a:t>
            </a:r>
            <a:r>
              <a:rPr lang="en-US" sz="1200" dirty="0"/>
              <a:t>E</a:t>
            </a:r>
            <a:r>
              <a:rPr lang="x-none" sz="1200" dirty="0"/>
              <a:t>NPV) не може бути менше 0 (нуля)</a:t>
            </a:r>
            <a:endParaRPr lang="en-US" sz="1200" dirty="0"/>
          </a:p>
          <a:p>
            <a:pPr>
              <a:spcAft>
                <a:spcPts val="900"/>
              </a:spcAft>
              <a:buClr>
                <a:srgbClr val="317AAC"/>
              </a:buClr>
              <a:buSzPct val="150000"/>
            </a:pPr>
            <a:r>
              <a:rPr lang="x-none" sz="1200" dirty="0"/>
              <a:t>Показник економічної норми дохідності (</a:t>
            </a:r>
            <a:r>
              <a:rPr lang="en-US" sz="1200" dirty="0"/>
              <a:t>E</a:t>
            </a:r>
            <a:r>
              <a:rPr lang="x-none" sz="1200" dirty="0"/>
              <a:t>IRR) не може бути менше ставки дисконтування, що використовується </a:t>
            </a:r>
            <a:r>
              <a:rPr lang="uk-UA" sz="1200" dirty="0"/>
              <a:t>для</a:t>
            </a:r>
            <a:r>
              <a:rPr lang="x-none" sz="1200" dirty="0"/>
              <a:t> розрахунку показника </a:t>
            </a:r>
            <a:r>
              <a:rPr lang="en-US" sz="1200" dirty="0"/>
              <a:t>E</a:t>
            </a:r>
            <a:r>
              <a:rPr lang="x-none" sz="1200" dirty="0"/>
              <a:t>NPV</a:t>
            </a:r>
          </a:p>
        </p:txBody>
      </p:sp>
      <p:grpSp>
        <p:nvGrpSpPr>
          <p:cNvPr id="39" name="Группа 33">
            <a:extLst>
              <a:ext uri="{FF2B5EF4-FFF2-40B4-BE49-F238E27FC236}">
                <a16:creationId xmlns:a16="http://schemas.microsoft.com/office/drawing/2014/main" id="{FD78231A-F617-43BC-8A6E-473C0B1A73B3}"/>
              </a:ext>
            </a:extLst>
          </p:cNvPr>
          <p:cNvGrpSpPr/>
          <p:nvPr/>
        </p:nvGrpSpPr>
        <p:grpSpPr>
          <a:xfrm>
            <a:off x="827924" y="558613"/>
            <a:ext cx="776516" cy="646393"/>
            <a:chOff x="1350974" y="779583"/>
            <a:chExt cx="776516" cy="646393"/>
          </a:xfrm>
        </p:grpSpPr>
        <p:grpSp>
          <p:nvGrpSpPr>
            <p:cNvPr id="40" name="Группа 26">
              <a:extLst>
                <a:ext uri="{FF2B5EF4-FFF2-40B4-BE49-F238E27FC236}">
                  <a16:creationId xmlns:a16="http://schemas.microsoft.com/office/drawing/2014/main" id="{21D56726-4B40-4F72-8AED-3F6D333CC4B5}"/>
                </a:ext>
              </a:extLst>
            </p:cNvPr>
            <p:cNvGrpSpPr/>
            <p:nvPr/>
          </p:nvGrpSpPr>
          <p:grpSpPr>
            <a:xfrm>
              <a:off x="1350974" y="779583"/>
              <a:ext cx="376227" cy="646393"/>
              <a:chOff x="1350974" y="779583"/>
              <a:chExt cx="376227" cy="646393"/>
            </a:xfrm>
          </p:grpSpPr>
          <p:cxnSp>
            <p:nvCxnSpPr>
              <p:cNvPr id="47" name="Прямая соединительная линия 19">
                <a:extLst>
                  <a:ext uri="{FF2B5EF4-FFF2-40B4-BE49-F238E27FC236}">
                    <a16:creationId xmlns:a16="http://schemas.microsoft.com/office/drawing/2014/main" id="{6FA9D72E-82C6-4C84-B077-0BDDBE9BB5B1}"/>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Прямая соединительная линия 21">
                <a:extLst>
                  <a:ext uri="{FF2B5EF4-FFF2-40B4-BE49-F238E27FC236}">
                    <a16:creationId xmlns:a16="http://schemas.microsoft.com/office/drawing/2014/main" id="{D95C6474-1125-4022-95EC-D281D6C406E5}"/>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 name="Группа 27">
              <a:extLst>
                <a:ext uri="{FF2B5EF4-FFF2-40B4-BE49-F238E27FC236}">
                  <a16:creationId xmlns:a16="http://schemas.microsoft.com/office/drawing/2014/main" id="{F5560A0C-09CB-420A-9B7D-E819BD28DFDD}"/>
                </a:ext>
              </a:extLst>
            </p:cNvPr>
            <p:cNvGrpSpPr/>
            <p:nvPr/>
          </p:nvGrpSpPr>
          <p:grpSpPr>
            <a:xfrm>
              <a:off x="1551119" y="779583"/>
              <a:ext cx="376227" cy="646393"/>
              <a:chOff x="1350974" y="779583"/>
              <a:chExt cx="376227" cy="646393"/>
            </a:xfrm>
          </p:grpSpPr>
          <p:cxnSp>
            <p:nvCxnSpPr>
              <p:cNvPr id="45" name="Прямая соединительная линия 28">
                <a:extLst>
                  <a:ext uri="{FF2B5EF4-FFF2-40B4-BE49-F238E27FC236}">
                    <a16:creationId xmlns:a16="http://schemas.microsoft.com/office/drawing/2014/main" id="{B4443ABC-E9B1-4825-AB51-29E3B289A28B}"/>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Прямая соединительная линия 29">
                <a:extLst>
                  <a:ext uri="{FF2B5EF4-FFF2-40B4-BE49-F238E27FC236}">
                    <a16:creationId xmlns:a16="http://schemas.microsoft.com/office/drawing/2014/main" id="{F90850C1-FF60-4DAF-A0F1-1E23FA56C4A6}"/>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Группа 30">
              <a:extLst>
                <a:ext uri="{FF2B5EF4-FFF2-40B4-BE49-F238E27FC236}">
                  <a16:creationId xmlns:a16="http://schemas.microsoft.com/office/drawing/2014/main" id="{1FDDB231-AA0C-4E55-B108-BC03DB6156ED}"/>
                </a:ext>
              </a:extLst>
            </p:cNvPr>
            <p:cNvGrpSpPr/>
            <p:nvPr/>
          </p:nvGrpSpPr>
          <p:grpSpPr>
            <a:xfrm>
              <a:off x="1751263" y="779583"/>
              <a:ext cx="376227" cy="646393"/>
              <a:chOff x="1350974" y="779583"/>
              <a:chExt cx="376227" cy="646393"/>
            </a:xfrm>
          </p:grpSpPr>
          <p:cxnSp>
            <p:nvCxnSpPr>
              <p:cNvPr id="43" name="Прямая соединительная линия 31">
                <a:extLst>
                  <a:ext uri="{FF2B5EF4-FFF2-40B4-BE49-F238E27FC236}">
                    <a16:creationId xmlns:a16="http://schemas.microsoft.com/office/drawing/2014/main" id="{803FD5EC-2D13-4E40-840F-26B387EB5FAC}"/>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Прямая соединительная линия 32">
                <a:extLst>
                  <a:ext uri="{FF2B5EF4-FFF2-40B4-BE49-F238E27FC236}">
                    <a16:creationId xmlns:a16="http://schemas.microsoft.com/office/drawing/2014/main" id="{088A92FB-883D-44DC-8801-426B9F5CF35E}"/>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49" name="TextBox 48">
            <a:extLst>
              <a:ext uri="{FF2B5EF4-FFF2-40B4-BE49-F238E27FC236}">
                <a16:creationId xmlns:a16="http://schemas.microsoft.com/office/drawing/2014/main" id="{D61FA2B7-C4AB-4574-8BF4-12E74A6446AA}"/>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24" name="TextBox 23">
            <a:extLst>
              <a:ext uri="{FF2B5EF4-FFF2-40B4-BE49-F238E27FC236}">
                <a16:creationId xmlns:a16="http://schemas.microsoft.com/office/drawing/2014/main" id="{DFE0B71D-DCAC-4ED3-8A1E-40D9E170C716}"/>
              </a:ext>
            </a:extLst>
          </p:cNvPr>
          <p:cNvSpPr txBox="1"/>
          <p:nvPr/>
        </p:nvSpPr>
        <p:spPr>
          <a:xfrm>
            <a:off x="3667914" y="4399773"/>
            <a:ext cx="1544012" cy="461665"/>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dirty="0">
                <a:solidFill>
                  <a:schemeClr val="bg1"/>
                </a:solidFill>
              </a:rPr>
              <a:t>ENPV &gt; 0</a:t>
            </a:r>
            <a:endParaRPr lang="uk-UA" dirty="0">
              <a:solidFill>
                <a:schemeClr val="bg1"/>
              </a:solidFill>
            </a:endParaRPr>
          </a:p>
        </p:txBody>
      </p:sp>
      <p:sp>
        <p:nvSpPr>
          <p:cNvPr id="18" name="Заголовок 1">
            <a:extLst>
              <a:ext uri="{FF2B5EF4-FFF2-40B4-BE49-F238E27FC236}">
                <a16:creationId xmlns:a16="http://schemas.microsoft.com/office/drawing/2014/main" id="{413DC19B-74FC-42F3-9037-EA35C3EFCEAE}"/>
              </a:ext>
            </a:extLst>
          </p:cNvPr>
          <p:cNvSpPr txBox="1">
            <a:spLocks/>
          </p:cNvSpPr>
          <p:nvPr/>
        </p:nvSpPr>
        <p:spPr>
          <a:xfrm>
            <a:off x="435379" y="700988"/>
            <a:ext cx="8407679"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200" b="1" dirty="0">
                <a:latin typeface="Arial Black" panose="020B0A04020102020204" pitchFamily="34" charset="0"/>
                <a:cs typeface="Arial" panose="020B0604020202020204" pitchFamily="34" charset="0"/>
              </a:rPr>
              <a:t>МЕРТ з урахуванням отриманих пропозицій держорганів здійснює а</a:t>
            </a:r>
            <a:r>
              <a:rPr lang="uk-UA" sz="2200" b="1" dirty="0">
                <a:latin typeface="Arial Black" panose="020B0A04020102020204" pitchFamily="34" charset="0"/>
              </a:rPr>
              <a:t>наліз економічних, фінансових, соціальних та екологічних аспектів</a:t>
            </a:r>
          </a:p>
        </p:txBody>
      </p:sp>
      <p:pic>
        <p:nvPicPr>
          <p:cNvPr id="23" name="Picture 6">
            <a:extLst>
              <a:ext uri="{FF2B5EF4-FFF2-40B4-BE49-F238E27FC236}">
                <a16:creationId xmlns:a16="http://schemas.microsoft.com/office/drawing/2014/main" id="{A0092155-CC60-429F-9230-C99D44EAFAC3}"/>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28" name="Овал 27">
            <a:extLst>
              <a:ext uri="{FF2B5EF4-FFF2-40B4-BE49-F238E27FC236}">
                <a16:creationId xmlns:a16="http://schemas.microsoft.com/office/drawing/2014/main" id="{6E43F0C1-AD3E-4033-9552-504C55254B3C}"/>
              </a:ext>
            </a:extLst>
          </p:cNvPr>
          <p:cNvSpPr/>
          <p:nvPr/>
        </p:nvSpPr>
        <p:spPr>
          <a:xfrm>
            <a:off x="851988" y="2261706"/>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29" name="Овал 28">
            <a:extLst>
              <a:ext uri="{FF2B5EF4-FFF2-40B4-BE49-F238E27FC236}">
                <a16:creationId xmlns:a16="http://schemas.microsoft.com/office/drawing/2014/main" id="{83C5A333-7C06-4A04-AEC5-7529774C6772}"/>
              </a:ext>
            </a:extLst>
          </p:cNvPr>
          <p:cNvSpPr/>
          <p:nvPr/>
        </p:nvSpPr>
        <p:spPr>
          <a:xfrm>
            <a:off x="851988" y="2556071"/>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0" name="Овал 29">
            <a:extLst>
              <a:ext uri="{FF2B5EF4-FFF2-40B4-BE49-F238E27FC236}">
                <a16:creationId xmlns:a16="http://schemas.microsoft.com/office/drawing/2014/main" id="{6D76CCCE-1085-406B-A4BA-4917AB4E5E38}"/>
              </a:ext>
            </a:extLst>
          </p:cNvPr>
          <p:cNvSpPr/>
          <p:nvPr/>
        </p:nvSpPr>
        <p:spPr>
          <a:xfrm>
            <a:off x="851988" y="2851299"/>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1" name="Овал 30">
            <a:extLst>
              <a:ext uri="{FF2B5EF4-FFF2-40B4-BE49-F238E27FC236}">
                <a16:creationId xmlns:a16="http://schemas.microsoft.com/office/drawing/2014/main" id="{D449C2C5-C815-4773-A440-898182447BC9}"/>
              </a:ext>
            </a:extLst>
          </p:cNvPr>
          <p:cNvSpPr/>
          <p:nvPr/>
        </p:nvSpPr>
        <p:spPr>
          <a:xfrm>
            <a:off x="851987" y="3146527"/>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Tree>
    <p:extLst>
      <p:ext uri="{BB962C8B-B14F-4D97-AF65-F5344CB8AC3E}">
        <p14:creationId xmlns:p14="http://schemas.microsoft.com/office/powerpoint/2010/main" val="1685242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Прямоугольник 23">
            <a:extLst>
              <a:ext uri="{FF2B5EF4-FFF2-40B4-BE49-F238E27FC236}">
                <a16:creationId xmlns:a16="http://schemas.microsoft.com/office/drawing/2014/main" id="{5F3008AE-65E3-42ED-A63E-60B48580710C}"/>
              </a:ext>
            </a:extLst>
          </p:cNvPr>
          <p:cNvSpPr/>
          <p:nvPr/>
        </p:nvSpPr>
        <p:spPr>
          <a:xfrm>
            <a:off x="-1" y="1897752"/>
            <a:ext cx="9197341" cy="3245747"/>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25" name="Прямоугольник: скругленные углы 24">
            <a:extLst>
              <a:ext uri="{FF2B5EF4-FFF2-40B4-BE49-F238E27FC236}">
                <a16:creationId xmlns:a16="http://schemas.microsoft.com/office/drawing/2014/main" id="{A306ADDB-991B-42AC-95D3-523A7202AD9C}"/>
              </a:ext>
            </a:extLst>
          </p:cNvPr>
          <p:cNvSpPr/>
          <p:nvPr/>
        </p:nvSpPr>
        <p:spPr>
          <a:xfrm>
            <a:off x="524070" y="2041323"/>
            <a:ext cx="5160450" cy="2482575"/>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6" name="Прямоугольник: скругленные углы 25">
            <a:extLst>
              <a:ext uri="{FF2B5EF4-FFF2-40B4-BE49-F238E27FC236}">
                <a16:creationId xmlns:a16="http://schemas.microsoft.com/office/drawing/2014/main" id="{6BBF6749-C361-40A9-9E7F-2BE26DDBF671}"/>
              </a:ext>
            </a:extLst>
          </p:cNvPr>
          <p:cNvSpPr/>
          <p:nvPr/>
        </p:nvSpPr>
        <p:spPr>
          <a:xfrm>
            <a:off x="5773211" y="2041323"/>
            <a:ext cx="3142189" cy="2482575"/>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3" name="TextBox 22">
            <a:extLst>
              <a:ext uri="{FF2B5EF4-FFF2-40B4-BE49-F238E27FC236}">
                <a16:creationId xmlns:a16="http://schemas.microsoft.com/office/drawing/2014/main" id="{451676B5-2439-4742-A6B4-E2EDDAD710C5}"/>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04</a:t>
            </a:r>
            <a:endParaRPr lang="uk-UA" sz="4800" dirty="0">
              <a:solidFill>
                <a:srgbClr val="FBD501"/>
              </a:solidFill>
            </a:endParaRPr>
          </a:p>
        </p:txBody>
      </p:sp>
      <p:sp>
        <p:nvSpPr>
          <p:cNvPr id="6" name="TextBox 5">
            <a:extLst>
              <a:ext uri="{FF2B5EF4-FFF2-40B4-BE49-F238E27FC236}">
                <a16:creationId xmlns:a16="http://schemas.microsoft.com/office/drawing/2014/main" id="{FB303255-F2C7-0C4F-B3C1-65C3D6C44515}"/>
              </a:ext>
            </a:extLst>
          </p:cNvPr>
          <p:cNvSpPr txBox="1"/>
          <p:nvPr/>
        </p:nvSpPr>
        <p:spPr>
          <a:xfrm>
            <a:off x="1049078" y="2345365"/>
            <a:ext cx="4365221" cy="1800493"/>
          </a:xfrm>
          <a:prstGeom prst="rect">
            <a:avLst/>
          </a:prstGeom>
          <a:noFill/>
        </p:spPr>
        <p:txBody>
          <a:bodyPr wrap="square" rtlCol="0">
            <a:spAutoFit/>
          </a:bodyPr>
          <a:lstStyle>
            <a:defPPr marR="0" lvl="0" algn="l" rtl="0">
              <a:lnSpc>
                <a:spcPct val="100000"/>
              </a:lnSpc>
              <a:spcBef>
                <a:spcPts val="0"/>
              </a:spcBef>
              <a:spcAft>
                <a:spcPts val="0"/>
              </a:spcAft>
            </a:defPPr>
            <a:lvl1pPr marL="285750" indent="-285750">
              <a:spcBef>
                <a:spcPts val="1800"/>
              </a:spcBef>
              <a:buClr>
                <a:srgbClr val="317AAC"/>
              </a:buClr>
              <a:buFont typeface="Wingdings" panose="05000000000000000000" pitchFamily="2" charset="2"/>
              <a:buChar char="v"/>
            </a:lvl1pPr>
          </a:lstStyle>
          <a:p>
            <a:pPr marL="0" indent="0">
              <a:buSzPct val="150000"/>
              <a:buNone/>
            </a:pPr>
            <a:r>
              <a:rPr lang="uk-UA" sz="1200" dirty="0"/>
              <a:t>Здійснюється аналіз ризиків, описаних в ТЕО, та способів управління ними, що запропоновані заявником</a:t>
            </a:r>
          </a:p>
          <a:p>
            <a:pPr marL="0" indent="0">
              <a:buSzPct val="150000"/>
              <a:buNone/>
            </a:pPr>
            <a:r>
              <a:rPr lang="uk-UA" sz="1200" dirty="0"/>
              <a:t>Наявність суттєвих ризиків, що мають високу імовірність настання та значний негативний вплив на проект, за відсутності дієвих механізмів зменшення впливу таких ризиків (особливо екологічних), може слугувати підставою для надання висновку про недоцільність реалізації інвестиційного проекту </a:t>
            </a:r>
          </a:p>
        </p:txBody>
      </p:sp>
      <p:sp>
        <p:nvSpPr>
          <p:cNvPr id="48" name="TextBox 47">
            <a:extLst>
              <a:ext uri="{FF2B5EF4-FFF2-40B4-BE49-F238E27FC236}">
                <a16:creationId xmlns:a16="http://schemas.microsoft.com/office/drawing/2014/main" id="{B664D205-FE6E-45B5-96D3-558E61E3404D}"/>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18" name="Заголовок 1">
            <a:extLst>
              <a:ext uri="{FF2B5EF4-FFF2-40B4-BE49-F238E27FC236}">
                <a16:creationId xmlns:a16="http://schemas.microsoft.com/office/drawing/2014/main" id="{71B51395-302C-4240-AC61-D0A599EC31C6}"/>
              </a:ext>
            </a:extLst>
          </p:cNvPr>
          <p:cNvSpPr txBox="1">
            <a:spLocks/>
          </p:cNvSpPr>
          <p:nvPr/>
        </p:nvSpPr>
        <p:spPr>
          <a:xfrm>
            <a:off x="435379" y="691697"/>
            <a:ext cx="8560703"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400" b="1" dirty="0">
                <a:latin typeface="Arial Black" panose="020B0A04020102020204" pitchFamily="34" charset="0"/>
                <a:cs typeface="Arial" panose="020B0604020202020204" pitchFamily="34" charset="0"/>
              </a:rPr>
              <a:t>МЕРТ з урахуванням отриманих пропозицій держорганів здійснює а</a:t>
            </a:r>
            <a:r>
              <a:rPr lang="uk-UA" sz="2400" b="1" dirty="0">
                <a:latin typeface="Arial Black" panose="020B0A04020102020204" pitchFamily="34" charset="0"/>
              </a:rPr>
              <a:t>наліз ризиків реалізації проекту</a:t>
            </a:r>
          </a:p>
        </p:txBody>
      </p:sp>
      <p:grpSp>
        <p:nvGrpSpPr>
          <p:cNvPr id="2" name="Группа 1">
            <a:extLst>
              <a:ext uri="{FF2B5EF4-FFF2-40B4-BE49-F238E27FC236}">
                <a16:creationId xmlns:a16="http://schemas.microsoft.com/office/drawing/2014/main" id="{73F96C3E-6DDD-40FD-ACF6-B0AB88EDA5C3}"/>
              </a:ext>
            </a:extLst>
          </p:cNvPr>
          <p:cNvGrpSpPr/>
          <p:nvPr/>
        </p:nvGrpSpPr>
        <p:grpSpPr>
          <a:xfrm>
            <a:off x="6086671" y="2323473"/>
            <a:ext cx="2226749" cy="2128330"/>
            <a:chOff x="5594889" y="2033099"/>
            <a:chExt cx="2573751" cy="2459995"/>
          </a:xfrm>
        </p:grpSpPr>
        <p:pic>
          <p:nvPicPr>
            <p:cNvPr id="5122" name="Picture 2" descr="Design Creative Risk Matrix in PPT in 4 Steps">
              <a:extLst>
                <a:ext uri="{FF2B5EF4-FFF2-40B4-BE49-F238E27FC236}">
                  <a16:creationId xmlns:a16="http://schemas.microsoft.com/office/drawing/2014/main" id="{31CC72B4-F22B-4ED2-BBC0-327A568A713F}"/>
                </a:ext>
              </a:extLst>
            </p:cNvPr>
            <p:cNvPicPr>
              <a:picLocks noChangeAspect="1" noChangeArrowheads="1"/>
            </p:cNvPicPr>
            <p:nvPr/>
          </p:nvPicPr>
          <p:blipFill rotWithShape="1">
            <a:blip r:embed="rId2" cstate="hqprint">
              <a:extLst>
                <a:ext uri="{28A0092B-C50C-407E-A947-70E740481C1C}">
                  <a14:useLocalDpi xmlns:a14="http://schemas.microsoft.com/office/drawing/2010/main"/>
                </a:ext>
              </a:extLst>
            </a:blip>
            <a:srcRect/>
            <a:stretch/>
          </p:blipFill>
          <p:spPr bwMode="auto">
            <a:xfrm>
              <a:off x="5594889" y="2033099"/>
              <a:ext cx="2573751" cy="222370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Design Creative Risk Matrix in PPT in 4 Steps">
              <a:extLst>
                <a:ext uri="{FF2B5EF4-FFF2-40B4-BE49-F238E27FC236}">
                  <a16:creationId xmlns:a16="http://schemas.microsoft.com/office/drawing/2014/main" id="{AC9EB915-D10B-46F7-8057-FCD305B5B444}"/>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a:stretch/>
          </p:blipFill>
          <p:spPr bwMode="auto">
            <a:xfrm>
              <a:off x="6786880" y="4020520"/>
              <a:ext cx="744458" cy="472574"/>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Прямоугольник 21">
            <a:extLst>
              <a:ext uri="{FF2B5EF4-FFF2-40B4-BE49-F238E27FC236}">
                <a16:creationId xmlns:a16="http://schemas.microsoft.com/office/drawing/2014/main" id="{68EFDE03-B942-4437-A4EE-A5F8174A99B8}"/>
              </a:ext>
            </a:extLst>
          </p:cNvPr>
          <p:cNvSpPr/>
          <p:nvPr/>
        </p:nvSpPr>
        <p:spPr>
          <a:xfrm>
            <a:off x="-1" y="4767608"/>
            <a:ext cx="9144001" cy="375890"/>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pic>
        <p:nvPicPr>
          <p:cNvPr id="21" name="Picture 6">
            <a:extLst>
              <a:ext uri="{FF2B5EF4-FFF2-40B4-BE49-F238E27FC236}">
                <a16:creationId xmlns:a16="http://schemas.microsoft.com/office/drawing/2014/main" id="{63296619-F642-4FDB-BC24-6290C005A37D}"/>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27" name="Овал 26">
            <a:extLst>
              <a:ext uri="{FF2B5EF4-FFF2-40B4-BE49-F238E27FC236}">
                <a16:creationId xmlns:a16="http://schemas.microsoft.com/office/drawing/2014/main" id="{46E5A2B5-7D7B-4B5E-90D5-45E8DD2F0937}"/>
              </a:ext>
            </a:extLst>
          </p:cNvPr>
          <p:cNvSpPr/>
          <p:nvPr/>
        </p:nvSpPr>
        <p:spPr>
          <a:xfrm>
            <a:off x="782092" y="2435308"/>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28" name="Овал 27">
            <a:extLst>
              <a:ext uri="{FF2B5EF4-FFF2-40B4-BE49-F238E27FC236}">
                <a16:creationId xmlns:a16="http://schemas.microsoft.com/office/drawing/2014/main" id="{1FA44849-91E0-4913-A754-4105497B0671}"/>
              </a:ext>
            </a:extLst>
          </p:cNvPr>
          <p:cNvSpPr/>
          <p:nvPr/>
        </p:nvSpPr>
        <p:spPr>
          <a:xfrm>
            <a:off x="782092" y="3042093"/>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Tree>
    <p:extLst>
      <p:ext uri="{BB962C8B-B14F-4D97-AF65-F5344CB8AC3E}">
        <p14:creationId xmlns:p14="http://schemas.microsoft.com/office/powerpoint/2010/main" val="3934645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Прямоугольник 36">
            <a:extLst>
              <a:ext uri="{FF2B5EF4-FFF2-40B4-BE49-F238E27FC236}">
                <a16:creationId xmlns:a16="http://schemas.microsoft.com/office/drawing/2014/main" id="{32696ACF-D7E0-4152-8686-EE06C4802161}"/>
              </a:ext>
            </a:extLst>
          </p:cNvPr>
          <p:cNvSpPr/>
          <p:nvPr/>
        </p:nvSpPr>
        <p:spPr>
          <a:xfrm>
            <a:off x="-1" y="1897752"/>
            <a:ext cx="9197341" cy="3245747"/>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38" name="Прямоугольник: скругленные углы 37">
            <a:extLst>
              <a:ext uri="{FF2B5EF4-FFF2-40B4-BE49-F238E27FC236}">
                <a16:creationId xmlns:a16="http://schemas.microsoft.com/office/drawing/2014/main" id="{D899CC11-27A5-4451-87E1-7E542E77592E}"/>
              </a:ext>
            </a:extLst>
          </p:cNvPr>
          <p:cNvSpPr/>
          <p:nvPr/>
        </p:nvSpPr>
        <p:spPr>
          <a:xfrm>
            <a:off x="524070" y="2041324"/>
            <a:ext cx="4084443" cy="1752090"/>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TextBox 5">
            <a:extLst>
              <a:ext uri="{FF2B5EF4-FFF2-40B4-BE49-F238E27FC236}">
                <a16:creationId xmlns:a16="http://schemas.microsoft.com/office/drawing/2014/main" id="{FB303255-F2C7-0C4F-B3C1-65C3D6C44515}"/>
              </a:ext>
            </a:extLst>
          </p:cNvPr>
          <p:cNvSpPr txBox="1"/>
          <p:nvPr/>
        </p:nvSpPr>
        <p:spPr>
          <a:xfrm>
            <a:off x="690324" y="2130536"/>
            <a:ext cx="3933630" cy="1508105"/>
          </a:xfrm>
          <a:prstGeom prst="rect">
            <a:avLst/>
          </a:prstGeom>
          <a:noFill/>
        </p:spPr>
        <p:txBody>
          <a:bodyPr wrap="square" rtlCol="0">
            <a:spAutoFit/>
          </a:bodyPr>
          <a:lstStyle/>
          <a:p>
            <a:pPr>
              <a:spcBef>
                <a:spcPts val="1200"/>
              </a:spcBef>
            </a:pPr>
            <a:r>
              <a:rPr lang="uk-UA" sz="1200" b="1" dirty="0"/>
              <a:t>Аналіз правильність розрахунку обсягу державної підтримки, який:</a:t>
            </a:r>
          </a:p>
          <a:p>
            <a:pPr marL="358775" lvl="5">
              <a:spcBef>
                <a:spcPts val="1200"/>
              </a:spcBef>
              <a:buClr>
                <a:srgbClr val="317AAC"/>
              </a:buClr>
            </a:pPr>
            <a:r>
              <a:rPr lang="uk-UA" sz="1200" dirty="0"/>
              <a:t>повинен бути розрахований з урахуванням Методології затвердженої КМУ</a:t>
            </a:r>
          </a:p>
          <a:p>
            <a:pPr marL="358775" lvl="2">
              <a:spcBef>
                <a:spcPts val="1200"/>
              </a:spcBef>
              <a:buClr>
                <a:srgbClr val="317AAC"/>
              </a:buClr>
            </a:pPr>
            <a:r>
              <a:rPr lang="uk-UA" sz="1200" dirty="0"/>
              <a:t>не повинен перевищувати 30% планового обсягу значних інвестицій</a:t>
            </a:r>
          </a:p>
        </p:txBody>
      </p:sp>
      <p:sp>
        <p:nvSpPr>
          <p:cNvPr id="50" name="Овал 49">
            <a:extLst>
              <a:ext uri="{FF2B5EF4-FFF2-40B4-BE49-F238E27FC236}">
                <a16:creationId xmlns:a16="http://schemas.microsoft.com/office/drawing/2014/main" id="{D2BA9C97-DE0C-45B0-B95F-687FFD8200BB}"/>
              </a:ext>
            </a:extLst>
          </p:cNvPr>
          <p:cNvSpPr/>
          <p:nvPr/>
        </p:nvSpPr>
        <p:spPr>
          <a:xfrm>
            <a:off x="855948" y="2735612"/>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51" name="Овал 50">
            <a:extLst>
              <a:ext uri="{FF2B5EF4-FFF2-40B4-BE49-F238E27FC236}">
                <a16:creationId xmlns:a16="http://schemas.microsoft.com/office/drawing/2014/main" id="{7F8C59AE-0C7F-415E-8412-1BF164B3C6A0}"/>
              </a:ext>
            </a:extLst>
          </p:cNvPr>
          <p:cNvSpPr/>
          <p:nvPr/>
        </p:nvSpPr>
        <p:spPr>
          <a:xfrm>
            <a:off x="855948" y="3266197"/>
            <a:ext cx="117449" cy="117449"/>
          </a:xfrm>
          <a:prstGeom prst="ellipse">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lumMod val="95000"/>
                </a:schemeClr>
              </a:solidFill>
            </a:endParaRPr>
          </a:p>
        </p:txBody>
      </p:sp>
      <p:sp>
        <p:nvSpPr>
          <p:cNvPr id="34" name="TextBox 33">
            <a:extLst>
              <a:ext uri="{FF2B5EF4-FFF2-40B4-BE49-F238E27FC236}">
                <a16:creationId xmlns:a16="http://schemas.microsoft.com/office/drawing/2014/main" id="{8872054B-D26D-4C43-8574-D83A422EB3C5}"/>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05</a:t>
            </a:r>
            <a:endParaRPr lang="uk-UA" sz="4800" dirty="0">
              <a:solidFill>
                <a:srgbClr val="FBD501"/>
              </a:solidFill>
            </a:endParaRPr>
          </a:p>
        </p:txBody>
      </p:sp>
      <p:sp>
        <p:nvSpPr>
          <p:cNvPr id="26" name="Прямоугольник 25">
            <a:extLst>
              <a:ext uri="{FF2B5EF4-FFF2-40B4-BE49-F238E27FC236}">
                <a16:creationId xmlns:a16="http://schemas.microsoft.com/office/drawing/2014/main" id="{66820302-26F8-428C-A4BA-8157B514AE66}"/>
              </a:ext>
            </a:extLst>
          </p:cNvPr>
          <p:cNvSpPr/>
          <p:nvPr/>
        </p:nvSpPr>
        <p:spPr>
          <a:xfrm>
            <a:off x="-1" y="4042610"/>
            <a:ext cx="9144001" cy="1100888"/>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36" name="Прямоугольник 15">
            <a:extLst>
              <a:ext uri="{FF2B5EF4-FFF2-40B4-BE49-F238E27FC236}">
                <a16:creationId xmlns:a16="http://schemas.microsoft.com/office/drawing/2014/main" id="{9F55D83D-8CAC-419D-AC69-0A916E8B14D7}"/>
              </a:ext>
            </a:extLst>
          </p:cNvPr>
          <p:cNvSpPr/>
          <p:nvPr/>
        </p:nvSpPr>
        <p:spPr>
          <a:xfrm>
            <a:off x="474374" y="4224822"/>
            <a:ext cx="3882123" cy="72000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 name="Заголовок 1">
            <a:extLst>
              <a:ext uri="{FF2B5EF4-FFF2-40B4-BE49-F238E27FC236}">
                <a16:creationId xmlns:a16="http://schemas.microsoft.com/office/drawing/2014/main" id="{2F5CF56D-DCF8-4D42-A9E1-8947EC8A5427}"/>
              </a:ext>
            </a:extLst>
          </p:cNvPr>
          <p:cNvSpPr txBox="1">
            <a:spLocks/>
          </p:cNvSpPr>
          <p:nvPr/>
        </p:nvSpPr>
        <p:spPr>
          <a:xfrm>
            <a:off x="2944916" y="938269"/>
            <a:ext cx="4748693"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1800" b="1" dirty="0">
              <a:solidFill>
                <a:schemeClr val="tx1"/>
              </a:solidFill>
              <a:latin typeface="PROBAPRO-EXTRALIGHT" panose="020D0003030200000000" pitchFamily="34" charset="0"/>
            </a:endParaRPr>
          </a:p>
        </p:txBody>
      </p:sp>
      <p:grpSp>
        <p:nvGrpSpPr>
          <p:cNvPr id="39" name="Группа 33">
            <a:extLst>
              <a:ext uri="{FF2B5EF4-FFF2-40B4-BE49-F238E27FC236}">
                <a16:creationId xmlns:a16="http://schemas.microsoft.com/office/drawing/2014/main" id="{80A9FD56-B4FD-4112-ADFC-FC0B8A4F8115}"/>
              </a:ext>
            </a:extLst>
          </p:cNvPr>
          <p:cNvGrpSpPr/>
          <p:nvPr/>
        </p:nvGrpSpPr>
        <p:grpSpPr>
          <a:xfrm>
            <a:off x="827924" y="558613"/>
            <a:ext cx="776516" cy="646393"/>
            <a:chOff x="1350974" y="779583"/>
            <a:chExt cx="776516" cy="646393"/>
          </a:xfrm>
        </p:grpSpPr>
        <p:grpSp>
          <p:nvGrpSpPr>
            <p:cNvPr id="40" name="Группа 26">
              <a:extLst>
                <a:ext uri="{FF2B5EF4-FFF2-40B4-BE49-F238E27FC236}">
                  <a16:creationId xmlns:a16="http://schemas.microsoft.com/office/drawing/2014/main" id="{1A3E4B36-7282-4183-A15D-44181E8B26DA}"/>
                </a:ext>
              </a:extLst>
            </p:cNvPr>
            <p:cNvGrpSpPr/>
            <p:nvPr/>
          </p:nvGrpSpPr>
          <p:grpSpPr>
            <a:xfrm>
              <a:off x="1350974" y="779583"/>
              <a:ext cx="376227" cy="646393"/>
              <a:chOff x="1350974" y="779583"/>
              <a:chExt cx="376227" cy="646393"/>
            </a:xfrm>
          </p:grpSpPr>
          <p:cxnSp>
            <p:nvCxnSpPr>
              <p:cNvPr id="47" name="Прямая соединительная линия 19">
                <a:extLst>
                  <a:ext uri="{FF2B5EF4-FFF2-40B4-BE49-F238E27FC236}">
                    <a16:creationId xmlns:a16="http://schemas.microsoft.com/office/drawing/2014/main" id="{E0714CAD-6987-4D20-BBFE-2BC55F72F2CD}"/>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Прямая соединительная линия 21">
                <a:extLst>
                  <a:ext uri="{FF2B5EF4-FFF2-40B4-BE49-F238E27FC236}">
                    <a16:creationId xmlns:a16="http://schemas.microsoft.com/office/drawing/2014/main" id="{3E7EE6CE-51EA-4773-BF39-B546ACAD4974}"/>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 name="Группа 27">
              <a:extLst>
                <a:ext uri="{FF2B5EF4-FFF2-40B4-BE49-F238E27FC236}">
                  <a16:creationId xmlns:a16="http://schemas.microsoft.com/office/drawing/2014/main" id="{EE1FB45C-B8F8-4A06-86BA-F444C6059866}"/>
                </a:ext>
              </a:extLst>
            </p:cNvPr>
            <p:cNvGrpSpPr/>
            <p:nvPr/>
          </p:nvGrpSpPr>
          <p:grpSpPr>
            <a:xfrm>
              <a:off x="1551119" y="779583"/>
              <a:ext cx="376227" cy="646393"/>
              <a:chOff x="1350974" y="779583"/>
              <a:chExt cx="376227" cy="646393"/>
            </a:xfrm>
          </p:grpSpPr>
          <p:cxnSp>
            <p:nvCxnSpPr>
              <p:cNvPr id="45" name="Прямая соединительная линия 28">
                <a:extLst>
                  <a:ext uri="{FF2B5EF4-FFF2-40B4-BE49-F238E27FC236}">
                    <a16:creationId xmlns:a16="http://schemas.microsoft.com/office/drawing/2014/main" id="{6F66FCB5-6741-4BB9-9B63-6BD0534DBAD0}"/>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Прямая соединительная линия 29">
                <a:extLst>
                  <a:ext uri="{FF2B5EF4-FFF2-40B4-BE49-F238E27FC236}">
                    <a16:creationId xmlns:a16="http://schemas.microsoft.com/office/drawing/2014/main" id="{F5FABA89-DA5F-49C7-BF02-AAF7501476AD}"/>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Группа 30">
              <a:extLst>
                <a:ext uri="{FF2B5EF4-FFF2-40B4-BE49-F238E27FC236}">
                  <a16:creationId xmlns:a16="http://schemas.microsoft.com/office/drawing/2014/main" id="{10515AC2-07ED-423A-AEC3-6EEC261B7B8C}"/>
                </a:ext>
              </a:extLst>
            </p:cNvPr>
            <p:cNvGrpSpPr/>
            <p:nvPr/>
          </p:nvGrpSpPr>
          <p:grpSpPr>
            <a:xfrm>
              <a:off x="1751263" y="779583"/>
              <a:ext cx="376227" cy="646393"/>
              <a:chOff x="1350974" y="779583"/>
              <a:chExt cx="376227" cy="646393"/>
            </a:xfrm>
          </p:grpSpPr>
          <p:cxnSp>
            <p:nvCxnSpPr>
              <p:cNvPr id="43" name="Прямая соединительная линия 31">
                <a:extLst>
                  <a:ext uri="{FF2B5EF4-FFF2-40B4-BE49-F238E27FC236}">
                    <a16:creationId xmlns:a16="http://schemas.microsoft.com/office/drawing/2014/main" id="{42858466-F45B-4101-9C36-ABD85416A838}"/>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Прямая соединительная линия 32">
                <a:extLst>
                  <a:ext uri="{FF2B5EF4-FFF2-40B4-BE49-F238E27FC236}">
                    <a16:creationId xmlns:a16="http://schemas.microsoft.com/office/drawing/2014/main" id="{E68147EF-5157-474B-8988-B34D4D55149A}"/>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49" name="TextBox 48">
            <a:extLst>
              <a:ext uri="{FF2B5EF4-FFF2-40B4-BE49-F238E27FC236}">
                <a16:creationId xmlns:a16="http://schemas.microsoft.com/office/drawing/2014/main" id="{9E5B63C7-1785-4839-A406-12773F4C30D3}"/>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grpSp>
        <p:nvGrpSpPr>
          <p:cNvPr id="3" name="Group 2">
            <a:extLst>
              <a:ext uri="{FF2B5EF4-FFF2-40B4-BE49-F238E27FC236}">
                <a16:creationId xmlns:a16="http://schemas.microsoft.com/office/drawing/2014/main" id="{D77BCFA6-0BBC-4789-9851-EAAE59F6D26A}"/>
              </a:ext>
            </a:extLst>
          </p:cNvPr>
          <p:cNvGrpSpPr/>
          <p:nvPr/>
        </p:nvGrpSpPr>
        <p:grpSpPr>
          <a:xfrm>
            <a:off x="1296908" y="4245001"/>
            <a:ext cx="2299058" cy="699821"/>
            <a:chOff x="4259652" y="2741443"/>
            <a:chExt cx="2299058" cy="699821"/>
          </a:xfrm>
        </p:grpSpPr>
        <p:sp>
          <p:nvSpPr>
            <p:cNvPr id="27" name="TextBox 26">
              <a:extLst>
                <a:ext uri="{FF2B5EF4-FFF2-40B4-BE49-F238E27FC236}">
                  <a16:creationId xmlns:a16="http://schemas.microsoft.com/office/drawing/2014/main" id="{885DB6E8-338A-48E2-9826-7E5E41221A49}"/>
                </a:ext>
              </a:extLst>
            </p:cNvPr>
            <p:cNvSpPr txBox="1"/>
            <p:nvPr/>
          </p:nvSpPr>
          <p:spPr>
            <a:xfrm>
              <a:off x="4259652" y="2741443"/>
              <a:ext cx="683200" cy="369332"/>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sz="1800" dirty="0">
                  <a:solidFill>
                    <a:schemeClr val="bg1"/>
                  </a:solidFill>
                </a:rPr>
                <a:t>PV</a:t>
              </a:r>
              <a:r>
                <a:rPr lang="ru-RU" sz="1100" dirty="0">
                  <a:solidFill>
                    <a:schemeClr val="bg1"/>
                  </a:solidFill>
                </a:rPr>
                <a:t>дп</a:t>
              </a:r>
              <a:endParaRPr lang="uk-UA" sz="1800" dirty="0">
                <a:solidFill>
                  <a:schemeClr val="bg1"/>
                </a:solidFill>
              </a:endParaRPr>
            </a:p>
          </p:txBody>
        </p:sp>
        <p:sp>
          <p:nvSpPr>
            <p:cNvPr id="28" name="TextBox 27">
              <a:extLst>
                <a:ext uri="{FF2B5EF4-FFF2-40B4-BE49-F238E27FC236}">
                  <a16:creationId xmlns:a16="http://schemas.microsoft.com/office/drawing/2014/main" id="{D704B4DE-25CF-4AE1-9B6E-D6C72503F322}"/>
                </a:ext>
              </a:extLst>
            </p:cNvPr>
            <p:cNvSpPr txBox="1"/>
            <p:nvPr/>
          </p:nvSpPr>
          <p:spPr>
            <a:xfrm>
              <a:off x="4690859" y="3071932"/>
              <a:ext cx="723275" cy="369332"/>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sz="1800" dirty="0">
                  <a:solidFill>
                    <a:schemeClr val="bg1"/>
                  </a:solidFill>
                </a:rPr>
                <a:t>PV</a:t>
              </a:r>
              <a:r>
                <a:rPr lang="ru-RU" sz="1100" dirty="0">
                  <a:solidFill>
                    <a:schemeClr val="bg1"/>
                  </a:solidFill>
                </a:rPr>
                <a:t>інв</a:t>
              </a:r>
              <a:endParaRPr lang="uk-UA" sz="1800" dirty="0">
                <a:solidFill>
                  <a:schemeClr val="bg1"/>
                </a:solidFill>
              </a:endParaRPr>
            </a:p>
          </p:txBody>
        </p:sp>
        <p:cxnSp>
          <p:nvCxnSpPr>
            <p:cNvPr id="29" name="Straight Connector 28">
              <a:extLst>
                <a:ext uri="{FF2B5EF4-FFF2-40B4-BE49-F238E27FC236}">
                  <a16:creationId xmlns:a16="http://schemas.microsoft.com/office/drawing/2014/main" id="{E908612E-0572-496E-9E48-1808FE9FBA7D}"/>
                </a:ext>
              </a:extLst>
            </p:cNvPr>
            <p:cNvCxnSpPr>
              <a:cxnSpLocks/>
            </p:cNvCxnSpPr>
            <p:nvPr/>
          </p:nvCxnSpPr>
          <p:spPr>
            <a:xfrm flipV="1">
              <a:off x="4504530" y="2816864"/>
              <a:ext cx="595508" cy="543108"/>
            </a:xfrm>
            <a:prstGeom prst="line">
              <a:avLst/>
            </a:prstGeom>
            <a:ln w="38100">
              <a:solidFill>
                <a:schemeClr val="bg1"/>
              </a:solidFill>
              <a:tailEnd type="non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641ED72B-9A46-4841-A84D-9070D22E0276}"/>
                </a:ext>
              </a:extLst>
            </p:cNvPr>
            <p:cNvSpPr txBox="1"/>
            <p:nvPr/>
          </p:nvSpPr>
          <p:spPr>
            <a:xfrm>
              <a:off x="5344916" y="2807325"/>
              <a:ext cx="1213794" cy="523220"/>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sz="2800" dirty="0">
                  <a:solidFill>
                    <a:schemeClr val="tx1"/>
                  </a:solidFill>
                </a:rPr>
                <a:t>&lt; </a:t>
              </a:r>
              <a:r>
                <a:rPr lang="uk-UA" sz="2800" dirty="0">
                  <a:solidFill>
                    <a:schemeClr val="tx1"/>
                  </a:solidFill>
                </a:rPr>
                <a:t>30%</a:t>
              </a:r>
            </a:p>
          </p:txBody>
        </p:sp>
      </p:grpSp>
      <p:sp>
        <p:nvSpPr>
          <p:cNvPr id="24" name="Заголовок 1">
            <a:extLst>
              <a:ext uri="{FF2B5EF4-FFF2-40B4-BE49-F238E27FC236}">
                <a16:creationId xmlns:a16="http://schemas.microsoft.com/office/drawing/2014/main" id="{5ED21092-F81B-4E01-A508-A3D3D3D3CC66}"/>
              </a:ext>
            </a:extLst>
          </p:cNvPr>
          <p:cNvSpPr txBox="1">
            <a:spLocks/>
          </p:cNvSpPr>
          <p:nvPr/>
        </p:nvSpPr>
        <p:spPr>
          <a:xfrm>
            <a:off x="435378" y="691697"/>
            <a:ext cx="8708621"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400" b="1" dirty="0">
                <a:latin typeface="Arial Black" panose="020B0A04020102020204" pitchFamily="34" charset="0"/>
                <a:cs typeface="Arial" panose="020B0604020202020204" pitchFamily="34" charset="0"/>
              </a:rPr>
              <a:t>МЕРТ з урахуванням отриманих пропозицій держорганів аналізує </a:t>
            </a:r>
            <a:r>
              <a:rPr lang="uk-UA" sz="2400" b="1" dirty="0">
                <a:latin typeface="Arial Black" panose="020B0A04020102020204" pitchFamily="34" charset="0"/>
              </a:rPr>
              <a:t>форми та загальний обсягу державної підтримки</a:t>
            </a:r>
          </a:p>
        </p:txBody>
      </p:sp>
      <p:sp>
        <p:nvSpPr>
          <p:cNvPr id="35" name="Прямоугольник 15">
            <a:extLst>
              <a:ext uri="{FF2B5EF4-FFF2-40B4-BE49-F238E27FC236}">
                <a16:creationId xmlns:a16="http://schemas.microsoft.com/office/drawing/2014/main" id="{E13680F0-A738-42D3-841B-3368DAA2D6AF}"/>
              </a:ext>
            </a:extLst>
          </p:cNvPr>
          <p:cNvSpPr/>
          <p:nvPr/>
        </p:nvSpPr>
        <p:spPr>
          <a:xfrm>
            <a:off x="4830872" y="4224822"/>
            <a:ext cx="3882123" cy="72000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1" name="TextBox 30">
            <a:extLst>
              <a:ext uri="{FF2B5EF4-FFF2-40B4-BE49-F238E27FC236}">
                <a16:creationId xmlns:a16="http://schemas.microsoft.com/office/drawing/2014/main" id="{5B98B992-888E-4550-9CC0-12409071E81D}"/>
              </a:ext>
            </a:extLst>
          </p:cNvPr>
          <p:cNvSpPr txBox="1"/>
          <p:nvPr/>
        </p:nvSpPr>
        <p:spPr>
          <a:xfrm>
            <a:off x="5999927" y="4341661"/>
            <a:ext cx="1544012" cy="461665"/>
          </a:xfrm>
          <a:prstGeom prst="rect">
            <a:avLst/>
          </a:prstGeom>
          <a:noFill/>
        </p:spPr>
        <p:txBody>
          <a:bodyPr wrap="none" rtlCol="0">
            <a:spAutoFit/>
          </a:bodyPr>
          <a:lstStyle>
            <a:defPPr marR="0" lvl="0" algn="l" rtl="0">
              <a:lnSpc>
                <a:spcPct val="100000"/>
              </a:lnSpc>
              <a:spcBef>
                <a:spcPts val="0"/>
              </a:spcBef>
              <a:spcAft>
                <a:spcPts val="0"/>
              </a:spcAft>
            </a:defPPr>
            <a:lvl1pPr>
              <a:defRPr sz="2400" b="1">
                <a:solidFill>
                  <a:srgbClr val="317AAC"/>
                </a:solidFill>
              </a:defRPr>
            </a:lvl1pPr>
          </a:lstStyle>
          <a:p>
            <a:r>
              <a:rPr lang="en-US" dirty="0">
                <a:solidFill>
                  <a:schemeClr val="bg1"/>
                </a:solidFill>
              </a:rPr>
              <a:t>ENPV &gt; 0</a:t>
            </a:r>
            <a:endParaRPr lang="uk-UA" dirty="0">
              <a:solidFill>
                <a:schemeClr val="bg1"/>
              </a:solidFill>
            </a:endParaRPr>
          </a:p>
        </p:txBody>
      </p:sp>
      <p:pic>
        <p:nvPicPr>
          <p:cNvPr id="32" name="Picture 6">
            <a:extLst>
              <a:ext uri="{FF2B5EF4-FFF2-40B4-BE49-F238E27FC236}">
                <a16:creationId xmlns:a16="http://schemas.microsoft.com/office/drawing/2014/main" id="{2FBD9176-D97D-4D68-A4E2-145D21421169}"/>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53" name="Прямоугольник: скругленные углы 52">
            <a:extLst>
              <a:ext uri="{FF2B5EF4-FFF2-40B4-BE49-F238E27FC236}">
                <a16:creationId xmlns:a16="http://schemas.microsoft.com/office/drawing/2014/main" id="{CF83ADB9-C7EC-453B-B27A-E20C916B9CBE}"/>
              </a:ext>
            </a:extLst>
          </p:cNvPr>
          <p:cNvSpPr/>
          <p:nvPr/>
        </p:nvSpPr>
        <p:spPr>
          <a:xfrm>
            <a:off x="4709119" y="2048184"/>
            <a:ext cx="4084443" cy="1752090"/>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3" name="TextBox 32">
            <a:extLst>
              <a:ext uri="{FF2B5EF4-FFF2-40B4-BE49-F238E27FC236}">
                <a16:creationId xmlns:a16="http://schemas.microsoft.com/office/drawing/2014/main" id="{940F2254-FE21-460C-A082-E5172A8AA0ED}"/>
              </a:ext>
            </a:extLst>
          </p:cNvPr>
          <p:cNvSpPr txBox="1"/>
          <p:nvPr/>
        </p:nvSpPr>
        <p:spPr>
          <a:xfrm>
            <a:off x="4882753" y="2144324"/>
            <a:ext cx="3830242" cy="1200329"/>
          </a:xfrm>
          <a:prstGeom prst="rect">
            <a:avLst/>
          </a:prstGeom>
          <a:noFill/>
        </p:spPr>
        <p:txBody>
          <a:bodyPr wrap="square">
            <a:spAutoFit/>
          </a:bodyPr>
          <a:lstStyle/>
          <a:p>
            <a:pPr>
              <a:spcBef>
                <a:spcPts val="1200"/>
              </a:spcBef>
            </a:pPr>
            <a:r>
              <a:rPr lang="uk-UA" sz="1200" dirty="0"/>
              <a:t>Якщо економічні показники реалізації інвестиційного проекту (</a:t>
            </a:r>
            <a:r>
              <a:rPr lang="en-US" sz="1200" dirty="0"/>
              <a:t>E</a:t>
            </a:r>
            <a:r>
              <a:rPr lang="uk-UA" sz="1200" dirty="0"/>
              <a:t>NPV та </a:t>
            </a:r>
            <a:r>
              <a:rPr lang="en-US" sz="1200" dirty="0"/>
              <a:t>E</a:t>
            </a:r>
            <a:r>
              <a:rPr lang="uk-UA" sz="1200" dirty="0"/>
              <a:t>IRR) не відповідають вимогам, визначеним Методологією, обсяг державної підтримки зменшується до рівня, який забезпечить відповідність таких показників вимогам, визначеним в Методології</a:t>
            </a:r>
          </a:p>
        </p:txBody>
      </p:sp>
    </p:spTree>
    <p:extLst>
      <p:ext uri="{BB962C8B-B14F-4D97-AF65-F5344CB8AC3E}">
        <p14:creationId xmlns:p14="http://schemas.microsoft.com/office/powerpoint/2010/main" val="1590197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Прямоугольник 19">
            <a:extLst>
              <a:ext uri="{FF2B5EF4-FFF2-40B4-BE49-F238E27FC236}">
                <a16:creationId xmlns:a16="http://schemas.microsoft.com/office/drawing/2014/main" id="{ABBE2016-D84E-4983-B7E0-0A7621BF5B57}"/>
              </a:ext>
            </a:extLst>
          </p:cNvPr>
          <p:cNvSpPr/>
          <p:nvPr/>
        </p:nvSpPr>
        <p:spPr>
          <a:xfrm>
            <a:off x="-1" y="1897752"/>
            <a:ext cx="9197341" cy="3245747"/>
          </a:xfrm>
          <a:prstGeom prst="rect">
            <a:avLst/>
          </a:prstGeom>
          <a:solidFill>
            <a:schemeClr val="bg1">
              <a:lumMod val="95000"/>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p>
        </p:txBody>
      </p:sp>
      <p:sp>
        <p:nvSpPr>
          <p:cNvPr id="8" name="Овал 7">
            <a:extLst>
              <a:ext uri="{FF2B5EF4-FFF2-40B4-BE49-F238E27FC236}">
                <a16:creationId xmlns:a16="http://schemas.microsoft.com/office/drawing/2014/main" id="{7C94EBB0-FC3F-4CB2-8B7E-3E9B92884DF5}"/>
              </a:ext>
            </a:extLst>
          </p:cNvPr>
          <p:cNvSpPr/>
          <p:nvPr/>
        </p:nvSpPr>
        <p:spPr>
          <a:xfrm>
            <a:off x="2119527" y="1972585"/>
            <a:ext cx="730141" cy="73014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solidFill>
            </a:endParaRPr>
          </a:p>
        </p:txBody>
      </p:sp>
      <p:sp>
        <p:nvSpPr>
          <p:cNvPr id="29" name="Овал 28">
            <a:extLst>
              <a:ext uri="{FF2B5EF4-FFF2-40B4-BE49-F238E27FC236}">
                <a16:creationId xmlns:a16="http://schemas.microsoft.com/office/drawing/2014/main" id="{5A848838-6610-4617-9CED-C19C4F580C55}"/>
              </a:ext>
            </a:extLst>
          </p:cNvPr>
          <p:cNvSpPr/>
          <p:nvPr/>
        </p:nvSpPr>
        <p:spPr>
          <a:xfrm>
            <a:off x="6259353" y="1972585"/>
            <a:ext cx="730141" cy="73014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solidFill>
                <a:schemeClr val="bg1"/>
              </a:solidFill>
            </a:endParaRPr>
          </a:p>
        </p:txBody>
      </p:sp>
      <p:sp>
        <p:nvSpPr>
          <p:cNvPr id="21" name="Прямоугольник: скругленные углы 20">
            <a:extLst>
              <a:ext uri="{FF2B5EF4-FFF2-40B4-BE49-F238E27FC236}">
                <a16:creationId xmlns:a16="http://schemas.microsoft.com/office/drawing/2014/main" id="{5A1629D2-556F-4315-8BF2-4C9F259320CA}"/>
              </a:ext>
            </a:extLst>
          </p:cNvPr>
          <p:cNvSpPr/>
          <p:nvPr/>
        </p:nvSpPr>
        <p:spPr>
          <a:xfrm>
            <a:off x="503875" y="2761471"/>
            <a:ext cx="3961446" cy="1752090"/>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9" name="TextBox 18">
            <a:extLst>
              <a:ext uri="{FF2B5EF4-FFF2-40B4-BE49-F238E27FC236}">
                <a16:creationId xmlns:a16="http://schemas.microsoft.com/office/drawing/2014/main" id="{82158058-C4FD-468B-A26D-7DB2E2B28327}"/>
              </a:ext>
            </a:extLst>
          </p:cNvPr>
          <p:cNvSpPr txBox="1"/>
          <p:nvPr/>
        </p:nvSpPr>
        <p:spPr>
          <a:xfrm rot="16200000">
            <a:off x="-372242" y="440983"/>
            <a:ext cx="1595120" cy="830997"/>
          </a:xfrm>
          <a:prstGeom prst="rect">
            <a:avLst/>
          </a:prstGeom>
          <a:noFill/>
        </p:spPr>
        <p:txBody>
          <a:bodyPr wrap="square">
            <a:spAutoFit/>
          </a:bodyPr>
          <a:lstStyle/>
          <a:p>
            <a:r>
              <a:rPr lang="uk-UA" sz="4800" b="1" dirty="0">
                <a:solidFill>
                  <a:srgbClr val="FBD501"/>
                </a:solidFill>
                <a:latin typeface="Arial Black" panose="020B0A04020102020204" pitchFamily="34" charset="0"/>
                <a:cs typeface="Arial" panose="020B0604020202020204" pitchFamily="34" charset="0"/>
              </a:rPr>
              <a:t>06</a:t>
            </a:r>
            <a:endParaRPr lang="uk-UA" sz="4800" dirty="0">
              <a:solidFill>
                <a:srgbClr val="FBD501"/>
              </a:solidFill>
            </a:endParaRPr>
          </a:p>
        </p:txBody>
      </p:sp>
      <p:sp>
        <p:nvSpPr>
          <p:cNvPr id="2" name="Заголовок 1">
            <a:extLst>
              <a:ext uri="{FF2B5EF4-FFF2-40B4-BE49-F238E27FC236}">
                <a16:creationId xmlns:a16="http://schemas.microsoft.com/office/drawing/2014/main" id="{2F5CF56D-DCF8-4D42-A9E1-8947EC8A5427}"/>
              </a:ext>
            </a:extLst>
          </p:cNvPr>
          <p:cNvSpPr txBox="1">
            <a:spLocks/>
          </p:cNvSpPr>
          <p:nvPr/>
        </p:nvSpPr>
        <p:spPr>
          <a:xfrm>
            <a:off x="2944916" y="938269"/>
            <a:ext cx="4748693"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1800" b="1" dirty="0">
              <a:solidFill>
                <a:schemeClr val="tx1"/>
              </a:solidFill>
              <a:latin typeface="PROBAPRO-EXTRALIGHT" panose="020D0003030200000000" pitchFamily="34" charset="0"/>
            </a:endParaRPr>
          </a:p>
        </p:txBody>
      </p:sp>
      <p:sp>
        <p:nvSpPr>
          <p:cNvPr id="6" name="TextBox 5">
            <a:extLst>
              <a:ext uri="{FF2B5EF4-FFF2-40B4-BE49-F238E27FC236}">
                <a16:creationId xmlns:a16="http://schemas.microsoft.com/office/drawing/2014/main" id="{FB303255-F2C7-0C4F-B3C1-65C3D6C44515}"/>
              </a:ext>
            </a:extLst>
          </p:cNvPr>
          <p:cNvSpPr txBox="1"/>
          <p:nvPr/>
        </p:nvSpPr>
        <p:spPr>
          <a:xfrm>
            <a:off x="827924" y="2945018"/>
            <a:ext cx="3419604" cy="1384995"/>
          </a:xfrm>
          <a:prstGeom prst="rect">
            <a:avLst/>
          </a:prstGeom>
          <a:noFill/>
        </p:spPr>
        <p:txBody>
          <a:bodyPr wrap="square" rtlCol="0">
            <a:spAutoFit/>
          </a:bodyPr>
          <a:lstStyle>
            <a:defPPr marR="0" lvl="0" algn="l" rtl="0">
              <a:lnSpc>
                <a:spcPct val="100000"/>
              </a:lnSpc>
              <a:spcBef>
                <a:spcPts val="0"/>
              </a:spcBef>
              <a:spcAft>
                <a:spcPts val="0"/>
              </a:spcAft>
              <a:defRPr/>
            </a:defPPr>
            <a:lvl1pPr marL="285750" indent="-285750">
              <a:spcBef>
                <a:spcPts val="1800"/>
              </a:spcBef>
              <a:buClr>
                <a:srgbClr val="317AAC"/>
              </a:buClr>
              <a:buFont typeface="Wingdings" panose="05000000000000000000" pitchFamily="2" charset="2"/>
              <a:buChar char="v"/>
            </a:lvl1pPr>
          </a:lstStyle>
          <a:p>
            <a:pPr marL="0" indent="0">
              <a:buSzPct val="150000"/>
              <a:buNone/>
            </a:pPr>
            <a:r>
              <a:rPr lang="uk-UA" sz="1200" dirty="0"/>
              <a:t>Аналіз проекту спеціального інвестиційного договору на предмет його </a:t>
            </a:r>
            <a:r>
              <a:rPr lang="uk-UA" sz="1200" b="1" dirty="0"/>
              <a:t>відповідності положенням Закону та ТЕО </a:t>
            </a:r>
            <a:r>
              <a:rPr lang="uk-UA" sz="1200" dirty="0"/>
              <a:t>щодо розміру та орієнтовного графіку здійснення інвестицій, кількості створених нових робочих місць, середньої заробітної плати працівників</a:t>
            </a:r>
            <a:r>
              <a:rPr lang="ru-UA" sz="1200" dirty="0"/>
              <a:t> </a:t>
            </a:r>
            <a:endParaRPr lang="uk-UA" sz="1200" dirty="0"/>
          </a:p>
        </p:txBody>
      </p:sp>
      <p:grpSp>
        <p:nvGrpSpPr>
          <p:cNvPr id="26" name="Группа 33">
            <a:extLst>
              <a:ext uri="{FF2B5EF4-FFF2-40B4-BE49-F238E27FC236}">
                <a16:creationId xmlns:a16="http://schemas.microsoft.com/office/drawing/2014/main" id="{03297EB5-059A-47C4-B840-69FCAA4FCB0A}"/>
              </a:ext>
            </a:extLst>
          </p:cNvPr>
          <p:cNvGrpSpPr/>
          <p:nvPr/>
        </p:nvGrpSpPr>
        <p:grpSpPr>
          <a:xfrm>
            <a:off x="827924" y="558613"/>
            <a:ext cx="776516" cy="646393"/>
            <a:chOff x="1350974" y="779583"/>
            <a:chExt cx="776516" cy="646393"/>
          </a:xfrm>
        </p:grpSpPr>
        <p:grpSp>
          <p:nvGrpSpPr>
            <p:cNvPr id="37" name="Группа 26">
              <a:extLst>
                <a:ext uri="{FF2B5EF4-FFF2-40B4-BE49-F238E27FC236}">
                  <a16:creationId xmlns:a16="http://schemas.microsoft.com/office/drawing/2014/main" id="{8299FA30-902F-46BB-8B49-30C2102EB03E}"/>
                </a:ext>
              </a:extLst>
            </p:cNvPr>
            <p:cNvGrpSpPr/>
            <p:nvPr/>
          </p:nvGrpSpPr>
          <p:grpSpPr>
            <a:xfrm>
              <a:off x="1350974" y="779583"/>
              <a:ext cx="376227" cy="646393"/>
              <a:chOff x="1350974" y="779583"/>
              <a:chExt cx="376227" cy="646393"/>
            </a:xfrm>
          </p:grpSpPr>
          <p:cxnSp>
            <p:nvCxnSpPr>
              <p:cNvPr id="44" name="Прямая соединительная линия 19">
                <a:extLst>
                  <a:ext uri="{FF2B5EF4-FFF2-40B4-BE49-F238E27FC236}">
                    <a16:creationId xmlns:a16="http://schemas.microsoft.com/office/drawing/2014/main" id="{AA62A711-E85F-4CB5-AFBB-4C8F73E6E199}"/>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Прямая соединительная линия 21">
                <a:extLst>
                  <a:ext uri="{FF2B5EF4-FFF2-40B4-BE49-F238E27FC236}">
                    <a16:creationId xmlns:a16="http://schemas.microsoft.com/office/drawing/2014/main" id="{D850DA53-B0CD-4EE3-B140-652DF555F362}"/>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8" name="Группа 27">
              <a:extLst>
                <a:ext uri="{FF2B5EF4-FFF2-40B4-BE49-F238E27FC236}">
                  <a16:creationId xmlns:a16="http://schemas.microsoft.com/office/drawing/2014/main" id="{24A81EB5-CDA7-4E8E-873C-DF6EA593BF84}"/>
                </a:ext>
              </a:extLst>
            </p:cNvPr>
            <p:cNvGrpSpPr/>
            <p:nvPr/>
          </p:nvGrpSpPr>
          <p:grpSpPr>
            <a:xfrm>
              <a:off x="1551119" y="779583"/>
              <a:ext cx="376227" cy="646393"/>
              <a:chOff x="1350974" y="779583"/>
              <a:chExt cx="376227" cy="646393"/>
            </a:xfrm>
          </p:grpSpPr>
          <p:cxnSp>
            <p:nvCxnSpPr>
              <p:cNvPr id="42" name="Прямая соединительная линия 28">
                <a:extLst>
                  <a:ext uri="{FF2B5EF4-FFF2-40B4-BE49-F238E27FC236}">
                    <a16:creationId xmlns:a16="http://schemas.microsoft.com/office/drawing/2014/main" id="{0AE06F94-8268-4603-B110-491623210427}"/>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Прямая соединительная линия 29">
                <a:extLst>
                  <a:ext uri="{FF2B5EF4-FFF2-40B4-BE49-F238E27FC236}">
                    <a16:creationId xmlns:a16="http://schemas.microsoft.com/office/drawing/2014/main" id="{82C6C42E-C29B-4177-8314-00D46077228D}"/>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Группа 30">
              <a:extLst>
                <a:ext uri="{FF2B5EF4-FFF2-40B4-BE49-F238E27FC236}">
                  <a16:creationId xmlns:a16="http://schemas.microsoft.com/office/drawing/2014/main" id="{B89613FE-F676-4B6A-8C7A-11EFAF2B8C11}"/>
                </a:ext>
              </a:extLst>
            </p:cNvPr>
            <p:cNvGrpSpPr/>
            <p:nvPr/>
          </p:nvGrpSpPr>
          <p:grpSpPr>
            <a:xfrm>
              <a:off x="1751263" y="779583"/>
              <a:ext cx="376227" cy="646393"/>
              <a:chOff x="1350974" y="779583"/>
              <a:chExt cx="376227" cy="646393"/>
            </a:xfrm>
          </p:grpSpPr>
          <p:cxnSp>
            <p:nvCxnSpPr>
              <p:cNvPr id="40" name="Прямая соединительная линия 31">
                <a:extLst>
                  <a:ext uri="{FF2B5EF4-FFF2-40B4-BE49-F238E27FC236}">
                    <a16:creationId xmlns:a16="http://schemas.microsoft.com/office/drawing/2014/main" id="{0D0885BB-7860-4E53-80B9-C9FDC3195780}"/>
                  </a:ext>
                </a:extLst>
              </p:cNvPr>
              <p:cNvCxnSpPr>
                <a:cxnSpLocks/>
              </p:cNvCxnSpPr>
              <p:nvPr/>
            </p:nvCxnSpPr>
            <p:spPr>
              <a:xfrm>
                <a:off x="1350974" y="779583"/>
                <a:ext cx="376226"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32">
                <a:extLst>
                  <a:ext uri="{FF2B5EF4-FFF2-40B4-BE49-F238E27FC236}">
                    <a16:creationId xmlns:a16="http://schemas.microsoft.com/office/drawing/2014/main" id="{F145AED0-79BC-4B3F-9CA3-91BB7CB8AE6E}"/>
                  </a:ext>
                </a:extLst>
              </p:cNvPr>
              <p:cNvCxnSpPr>
                <a:cxnSpLocks/>
              </p:cNvCxnSpPr>
              <p:nvPr/>
            </p:nvCxnSpPr>
            <p:spPr>
              <a:xfrm flipH="1">
                <a:off x="1375038" y="1078028"/>
                <a:ext cx="352163" cy="34794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46" name="TextBox 45">
            <a:extLst>
              <a:ext uri="{FF2B5EF4-FFF2-40B4-BE49-F238E27FC236}">
                <a16:creationId xmlns:a16="http://schemas.microsoft.com/office/drawing/2014/main" id="{CBC24F66-4EDA-4C7B-B3A8-FCCFE5071A6C}"/>
              </a:ext>
            </a:extLst>
          </p:cNvPr>
          <p:cNvSpPr txBox="1"/>
          <p:nvPr/>
        </p:nvSpPr>
        <p:spPr>
          <a:xfrm>
            <a:off x="415257" y="712901"/>
            <a:ext cx="234360" cy="523220"/>
          </a:xfrm>
          <a:prstGeom prst="rect">
            <a:avLst/>
          </a:prstGeom>
          <a:noFill/>
        </p:spPr>
        <p:txBody>
          <a:bodyPr wrap="none" rtlCol="0">
            <a:spAutoFit/>
          </a:bodyPr>
          <a:lstStyle/>
          <a:p>
            <a:r>
              <a:rPr lang="x-none" dirty="0"/>
              <a:t> </a:t>
            </a:r>
          </a:p>
          <a:p>
            <a:endParaRPr lang="x-none" dirty="0"/>
          </a:p>
        </p:txBody>
      </p:sp>
      <p:sp>
        <p:nvSpPr>
          <p:cNvPr id="47" name="Заголовок 1">
            <a:extLst>
              <a:ext uri="{FF2B5EF4-FFF2-40B4-BE49-F238E27FC236}">
                <a16:creationId xmlns:a16="http://schemas.microsoft.com/office/drawing/2014/main" id="{3BD44552-3D24-4BBF-BBC3-D1275D111863}"/>
              </a:ext>
            </a:extLst>
          </p:cNvPr>
          <p:cNvSpPr txBox="1">
            <a:spLocks/>
          </p:cNvSpPr>
          <p:nvPr/>
        </p:nvSpPr>
        <p:spPr>
          <a:xfrm>
            <a:off x="435379" y="691697"/>
            <a:ext cx="8590524" cy="417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uk-UA" sz="2400" b="1" dirty="0">
                <a:latin typeface="Arial Black" panose="020B0A04020102020204" pitchFamily="34" charset="0"/>
                <a:cs typeface="Arial" panose="020B0604020202020204" pitchFamily="34" charset="0"/>
              </a:rPr>
              <a:t>МЕРТ з урахуванням отриманих пропозицій держорганів аналізує</a:t>
            </a:r>
            <a:r>
              <a:rPr lang="uk-UA" sz="2400" b="1" dirty="0">
                <a:latin typeface="Arial Black" panose="020B0A04020102020204" pitchFamily="34" charset="0"/>
              </a:rPr>
              <a:t> проект спеціального інвестиційного договору</a:t>
            </a:r>
          </a:p>
          <a:p>
            <a:endParaRPr lang="uk-UA" sz="2800" b="1" dirty="0">
              <a:latin typeface="Arial Black" panose="020B0A04020102020204" pitchFamily="34" charset="0"/>
            </a:endParaRPr>
          </a:p>
        </p:txBody>
      </p:sp>
      <p:pic>
        <p:nvPicPr>
          <p:cNvPr id="18" name="Picture 6">
            <a:extLst>
              <a:ext uri="{FF2B5EF4-FFF2-40B4-BE49-F238E27FC236}">
                <a16:creationId xmlns:a16="http://schemas.microsoft.com/office/drawing/2014/main" id="{90B86B7A-741E-42BF-8190-6AB3DFD21007}"/>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524070" y="139972"/>
            <a:ext cx="1738625" cy="385975"/>
          </a:xfrm>
          <a:prstGeom prst="rect">
            <a:avLst/>
          </a:prstGeom>
        </p:spPr>
      </p:pic>
      <p:sp>
        <p:nvSpPr>
          <p:cNvPr id="22" name="Прямоугольник 21">
            <a:extLst>
              <a:ext uri="{FF2B5EF4-FFF2-40B4-BE49-F238E27FC236}">
                <a16:creationId xmlns:a16="http://schemas.microsoft.com/office/drawing/2014/main" id="{3DAC2CF2-A930-48A4-BBA5-9E46028665CE}"/>
              </a:ext>
            </a:extLst>
          </p:cNvPr>
          <p:cNvSpPr/>
          <p:nvPr/>
        </p:nvSpPr>
        <p:spPr>
          <a:xfrm>
            <a:off x="-1" y="4796982"/>
            <a:ext cx="9144001" cy="375890"/>
          </a:xfrm>
          <a:prstGeom prst="rect">
            <a:avLst/>
          </a:prstGeom>
          <a:gradFill flip="none" rotWithShape="1">
            <a:gsLst>
              <a:gs pos="0">
                <a:srgbClr val="196CA6">
                  <a:alpha val="44000"/>
                </a:srgbClr>
              </a:gs>
              <a:gs pos="100000">
                <a:srgbClr val="1C7BBB"/>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UA" b="1" dirty="0"/>
              <a:t>                                               </a:t>
            </a:r>
            <a:r>
              <a:rPr lang="ru-UA" b="1" dirty="0">
                <a:solidFill>
                  <a:schemeClr val="tx1"/>
                </a:solidFill>
              </a:rPr>
              <a:t>Строк етапів 3-6 – 26 календарних днів</a:t>
            </a:r>
          </a:p>
        </p:txBody>
      </p:sp>
      <p:sp>
        <p:nvSpPr>
          <p:cNvPr id="23" name="Прямоугольник: скругленные углы 22">
            <a:extLst>
              <a:ext uri="{FF2B5EF4-FFF2-40B4-BE49-F238E27FC236}">
                <a16:creationId xmlns:a16="http://schemas.microsoft.com/office/drawing/2014/main" id="{64D1876C-54EE-46BD-B102-C915E3BA8C3A}"/>
              </a:ext>
            </a:extLst>
          </p:cNvPr>
          <p:cNvSpPr/>
          <p:nvPr/>
        </p:nvSpPr>
        <p:spPr>
          <a:xfrm>
            <a:off x="4730641" y="2761471"/>
            <a:ext cx="3961446" cy="1752090"/>
          </a:xfrm>
          <a:prstGeom prst="roundRect">
            <a:avLst>
              <a:gd name="adj" fmla="val 7229"/>
            </a:avLst>
          </a:prstGeom>
          <a:solidFill>
            <a:schemeClr val="bg1"/>
          </a:solidFill>
          <a:ln>
            <a:noFill/>
          </a:ln>
          <a:effectLst>
            <a:outerShdw blurRad="50800" dist="38100" dir="2700000" algn="tl"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9" name="TextBox 48">
            <a:extLst>
              <a:ext uri="{FF2B5EF4-FFF2-40B4-BE49-F238E27FC236}">
                <a16:creationId xmlns:a16="http://schemas.microsoft.com/office/drawing/2014/main" id="{0E97B637-A8B5-4E03-B2BE-CEA297F87745}"/>
              </a:ext>
            </a:extLst>
          </p:cNvPr>
          <p:cNvSpPr txBox="1"/>
          <p:nvPr/>
        </p:nvSpPr>
        <p:spPr>
          <a:xfrm>
            <a:off x="5022537" y="2945018"/>
            <a:ext cx="3745030" cy="1200329"/>
          </a:xfrm>
          <a:prstGeom prst="rect">
            <a:avLst/>
          </a:prstGeom>
          <a:noFill/>
        </p:spPr>
        <p:txBody>
          <a:bodyPr wrap="square">
            <a:spAutoFit/>
          </a:bodyPr>
          <a:lstStyle/>
          <a:p>
            <a:pPr>
              <a:buSzPct val="150000"/>
            </a:pPr>
            <a:r>
              <a:rPr lang="uk-UA" sz="1200" dirty="0"/>
              <a:t>У разі необхідності доопрацювання проекту спеціального інвестиційного договору МЕРТ разом з висновком про доцільність реалізації інвестиційного проекту надсилає заявнику </a:t>
            </a:r>
            <a:r>
              <a:rPr lang="uk-UA" sz="1200" b="1" dirty="0"/>
              <a:t>зауваження до проекту договору з пропозицією</a:t>
            </a:r>
            <a:r>
              <a:rPr lang="uk-UA" sz="1200" dirty="0"/>
              <a:t> щодо його доопрацювання</a:t>
            </a:r>
          </a:p>
        </p:txBody>
      </p:sp>
      <p:pic>
        <p:nvPicPr>
          <p:cNvPr id="4" name="Рисунок 3">
            <a:extLst>
              <a:ext uri="{FF2B5EF4-FFF2-40B4-BE49-F238E27FC236}">
                <a16:creationId xmlns:a16="http://schemas.microsoft.com/office/drawing/2014/main" id="{54AE7A16-CC5F-4014-A3C2-E2BFE3B48A06}"/>
              </a:ext>
            </a:extLst>
          </p:cNvPr>
          <p:cNvPicPr>
            <a:picLocks noChangeAspect="1"/>
          </p:cNvPicPr>
          <p:nvPr/>
        </p:nvPicPr>
        <p:blipFill>
          <a:blip r:embed="rId3"/>
          <a:stretch>
            <a:fillRect/>
          </a:stretch>
        </p:blipFill>
        <p:spPr>
          <a:xfrm>
            <a:off x="6259354" y="1972585"/>
            <a:ext cx="730141" cy="730141"/>
          </a:xfrm>
          <a:prstGeom prst="rect">
            <a:avLst/>
          </a:prstGeom>
        </p:spPr>
      </p:pic>
      <p:pic>
        <p:nvPicPr>
          <p:cNvPr id="7" name="Рисунок 6">
            <a:extLst>
              <a:ext uri="{FF2B5EF4-FFF2-40B4-BE49-F238E27FC236}">
                <a16:creationId xmlns:a16="http://schemas.microsoft.com/office/drawing/2014/main" id="{810170EF-F64A-497E-8F43-CDC07BE958E7}"/>
              </a:ext>
            </a:extLst>
          </p:cNvPr>
          <p:cNvPicPr>
            <a:picLocks noChangeAspect="1"/>
          </p:cNvPicPr>
          <p:nvPr/>
        </p:nvPicPr>
        <p:blipFill>
          <a:blip r:embed="rId4"/>
          <a:stretch>
            <a:fillRect/>
          </a:stretch>
        </p:blipFill>
        <p:spPr>
          <a:xfrm>
            <a:off x="2119527" y="1972585"/>
            <a:ext cx="730141" cy="730141"/>
          </a:xfrm>
          <a:prstGeom prst="rect">
            <a:avLst/>
          </a:prstGeom>
        </p:spPr>
      </p:pic>
    </p:spTree>
    <p:extLst>
      <p:ext uri="{BB962C8B-B14F-4D97-AF65-F5344CB8AC3E}">
        <p14:creationId xmlns:p14="http://schemas.microsoft.com/office/powerpoint/2010/main" val="2889264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id="{0E28B9A4-3DC7-4934-9BA1-7243E05A86B6}"/>
              </a:ext>
            </a:extLst>
          </p:cNvPr>
          <p:cNvPicPr>
            <a:picLocks noChangeAspect="1"/>
          </p:cNvPicPr>
          <p:nvPr/>
        </p:nvPicPr>
        <p:blipFill rotWithShape="1">
          <a:blip r:embed="rId2" cstate="hq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p:blipFill>
        <p:spPr>
          <a:xfrm>
            <a:off x="0" y="0"/>
            <a:ext cx="9250681" cy="5143499"/>
          </a:xfrm>
          <a:prstGeom prst="rect">
            <a:avLst/>
          </a:prstGeom>
        </p:spPr>
      </p:pic>
      <p:sp>
        <p:nvSpPr>
          <p:cNvPr id="11" name="Прямоугольник 10">
            <a:extLst>
              <a:ext uri="{FF2B5EF4-FFF2-40B4-BE49-F238E27FC236}">
                <a16:creationId xmlns:a16="http://schemas.microsoft.com/office/drawing/2014/main" id="{A4717ED5-9F76-445B-9F8B-F651BD8F5AB7}"/>
              </a:ext>
            </a:extLst>
          </p:cNvPr>
          <p:cNvSpPr/>
          <p:nvPr/>
        </p:nvSpPr>
        <p:spPr>
          <a:xfrm>
            <a:off x="0" y="0"/>
            <a:ext cx="9250681" cy="5143500"/>
          </a:xfrm>
          <a:prstGeom prst="rect">
            <a:avLst/>
          </a:prstGeom>
          <a:gradFill flip="none" rotWithShape="1">
            <a:gsLst>
              <a:gs pos="0">
                <a:srgbClr val="196CA6">
                  <a:alpha val="60000"/>
                </a:srgbClr>
              </a:gs>
              <a:gs pos="100000">
                <a:srgbClr val="1C7BBB">
                  <a:alpha val="4300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dirty="0"/>
          </a:p>
        </p:txBody>
      </p:sp>
      <p:sp>
        <p:nvSpPr>
          <p:cNvPr id="13" name="Прямоугольник 15">
            <a:extLst>
              <a:ext uri="{FF2B5EF4-FFF2-40B4-BE49-F238E27FC236}">
                <a16:creationId xmlns:a16="http://schemas.microsoft.com/office/drawing/2014/main" id="{79E60B51-68D2-4136-A418-32A79EC349C5}"/>
              </a:ext>
            </a:extLst>
          </p:cNvPr>
          <p:cNvSpPr/>
          <p:nvPr/>
        </p:nvSpPr>
        <p:spPr>
          <a:xfrm rot="5400000">
            <a:off x="4332607" y="347025"/>
            <a:ext cx="478783" cy="4719155"/>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2" name="Рисунок 11">
            <a:extLst>
              <a:ext uri="{FF2B5EF4-FFF2-40B4-BE49-F238E27FC236}">
                <a16:creationId xmlns:a16="http://schemas.microsoft.com/office/drawing/2014/main" id="{56B9DDE6-FEEA-45EE-A49A-5CD907E0C48A}"/>
              </a:ext>
            </a:extLst>
          </p:cNvPr>
          <p:cNvPicPr>
            <a:picLocks noChangeAspect="1"/>
          </p:cNvPicPr>
          <p:nvPr/>
        </p:nvPicPr>
        <p:blipFill>
          <a:blip r:embed="rId4"/>
          <a:stretch>
            <a:fillRect/>
          </a:stretch>
        </p:blipFill>
        <p:spPr>
          <a:xfrm>
            <a:off x="2580971" y="225262"/>
            <a:ext cx="3982058" cy="884017"/>
          </a:xfrm>
          <a:prstGeom prst="rect">
            <a:avLst/>
          </a:prstGeom>
        </p:spPr>
      </p:pic>
      <p:sp>
        <p:nvSpPr>
          <p:cNvPr id="2" name="TextBox 1">
            <a:extLst>
              <a:ext uri="{FF2B5EF4-FFF2-40B4-BE49-F238E27FC236}">
                <a16:creationId xmlns:a16="http://schemas.microsoft.com/office/drawing/2014/main" id="{2009F4C7-6788-9140-8BD2-26E9B9AD2F48}"/>
              </a:ext>
            </a:extLst>
          </p:cNvPr>
          <p:cNvSpPr txBox="1"/>
          <p:nvPr/>
        </p:nvSpPr>
        <p:spPr>
          <a:xfrm>
            <a:off x="2707314" y="2419443"/>
            <a:ext cx="3729368" cy="553998"/>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algn="ctr" defTabSz="914400" eaLnBrk="1" latinLnBrk="0" hangingPunct="1">
              <a:spcBef>
                <a:spcPct val="0"/>
              </a:spcBef>
              <a:buClrTx/>
              <a:buFontTx/>
              <a:buNone/>
              <a:defRPr sz="2800" kern="1200">
                <a:solidFill>
                  <a:schemeClr val="tx1"/>
                </a:solidFill>
                <a:latin typeface="Arial Black" panose="020B0A04020102020204" pitchFamily="34" charset="0"/>
                <a:ea typeface="+mj-ea"/>
                <a:cs typeface="+mj-cs"/>
              </a:defRPr>
            </a:lvl1pPr>
          </a:lstStyle>
          <a:p>
            <a:r>
              <a:rPr lang="x-none" dirty="0">
                <a:solidFill>
                  <a:schemeClr val="bg1"/>
                </a:solidFill>
              </a:rPr>
              <a:t>Дякую</a:t>
            </a:r>
            <a:r>
              <a:rPr lang="en-US" dirty="0">
                <a:solidFill>
                  <a:schemeClr val="bg1"/>
                </a:solidFill>
              </a:rPr>
              <a:t> </a:t>
            </a:r>
            <a:r>
              <a:rPr lang="x-none" dirty="0">
                <a:solidFill>
                  <a:schemeClr val="bg1"/>
                </a:solidFill>
              </a:rPr>
              <a:t>за</a:t>
            </a:r>
            <a:r>
              <a:rPr lang="en-US" dirty="0">
                <a:solidFill>
                  <a:schemeClr val="bg1"/>
                </a:solidFill>
              </a:rPr>
              <a:t> </a:t>
            </a:r>
            <a:r>
              <a:rPr lang="x-none" dirty="0">
                <a:solidFill>
                  <a:schemeClr val="bg1"/>
                </a:solidFill>
              </a:rPr>
              <a:t>увагу!</a:t>
            </a:r>
          </a:p>
        </p:txBody>
      </p:sp>
      <p:sp>
        <p:nvSpPr>
          <p:cNvPr id="9" name="TextBox 8">
            <a:extLst>
              <a:ext uri="{FF2B5EF4-FFF2-40B4-BE49-F238E27FC236}">
                <a16:creationId xmlns:a16="http://schemas.microsoft.com/office/drawing/2014/main" id="{A77C7B6E-32C9-4782-8F21-E46F4A3D6A38}"/>
              </a:ext>
            </a:extLst>
          </p:cNvPr>
          <p:cNvSpPr txBox="1"/>
          <p:nvPr/>
        </p:nvSpPr>
        <p:spPr>
          <a:xfrm>
            <a:off x="2856521" y="3436019"/>
            <a:ext cx="3430957" cy="861774"/>
          </a:xfrm>
          <a:prstGeom prst="rect">
            <a:avLst/>
          </a:prstGeom>
          <a:noFill/>
        </p:spPr>
        <p:txBody>
          <a:bodyPr wrap="square">
            <a:spAutoFit/>
          </a:bodyPr>
          <a:lstStyle/>
          <a:p>
            <a:pPr algn="ctr"/>
            <a:r>
              <a:rPr lang="uk-UA" sz="1400" b="1" i="0" u="none" strike="noStrike" baseline="0" dirty="0">
                <a:solidFill>
                  <a:srgbClr val="FFFFFF"/>
                </a:solidFill>
                <a:latin typeface="Arial" panose="020B0604020202020204" pitchFamily="34" charset="0"/>
              </a:rPr>
              <a:t>Новікова Ірина Юріївна</a:t>
            </a:r>
          </a:p>
          <a:p>
            <a:pPr algn="ctr"/>
            <a:r>
              <a:rPr lang="uk-UA" sz="1200" b="0" i="0" u="none" strike="noStrike" baseline="0" dirty="0">
                <a:solidFill>
                  <a:srgbClr val="FFFFFF"/>
                </a:solidFill>
                <a:latin typeface="Arial" panose="020B0604020202020204" pitchFamily="34" charset="0"/>
              </a:rPr>
              <a:t>Заступниця Міністра</a:t>
            </a:r>
            <a:r>
              <a:rPr lang="en-US" sz="1200" b="0" i="0" u="none" strike="noStrike" baseline="0" dirty="0">
                <a:solidFill>
                  <a:srgbClr val="FFFFFF"/>
                </a:solidFill>
                <a:latin typeface="Arial" panose="020B0604020202020204" pitchFamily="34" charset="0"/>
              </a:rPr>
              <a:t> </a:t>
            </a:r>
            <a:r>
              <a:rPr lang="uk-UA" sz="1200" b="0" i="0" u="none" strike="noStrike" baseline="0" dirty="0">
                <a:solidFill>
                  <a:srgbClr val="FFFFFF"/>
                </a:solidFill>
                <a:latin typeface="Arial" panose="020B0604020202020204" pitchFamily="34" charset="0"/>
              </a:rPr>
              <a:t>економіки України</a:t>
            </a:r>
          </a:p>
          <a:p>
            <a:pPr algn="ctr"/>
            <a:r>
              <a:rPr lang="uk-UA" sz="1200" b="0" i="0" u="none" strike="noStrike" baseline="0" dirty="0">
                <a:solidFill>
                  <a:srgbClr val="FFFFFF"/>
                </a:solidFill>
                <a:latin typeface="Arial" panose="020B0604020202020204" pitchFamily="34" charset="0"/>
              </a:rPr>
              <a:t>+38 (044) 200-44-96</a:t>
            </a:r>
          </a:p>
          <a:p>
            <a:pPr algn="ctr"/>
            <a:r>
              <a:rPr lang="af-ZA" sz="1200" b="0" i="0" u="none" strike="noStrike" baseline="0" dirty="0">
                <a:solidFill>
                  <a:srgbClr val="FFFFFF"/>
                </a:solidFill>
                <a:latin typeface="Arial" panose="020B0604020202020204" pitchFamily="34" charset="0"/>
              </a:rPr>
              <a:t>pr8@me.gov.ua</a:t>
            </a:r>
            <a:endParaRPr lang="uk-UA" sz="1200" dirty="0"/>
          </a:p>
        </p:txBody>
      </p:sp>
      <p:sp>
        <p:nvSpPr>
          <p:cNvPr id="14" name="Прямоугольник 15">
            <a:extLst>
              <a:ext uri="{FF2B5EF4-FFF2-40B4-BE49-F238E27FC236}">
                <a16:creationId xmlns:a16="http://schemas.microsoft.com/office/drawing/2014/main" id="{3537719D-7077-43A4-8428-802168FCE110}"/>
              </a:ext>
            </a:extLst>
          </p:cNvPr>
          <p:cNvSpPr/>
          <p:nvPr/>
        </p:nvSpPr>
        <p:spPr>
          <a:xfrm rot="5400000">
            <a:off x="4509771" y="3582669"/>
            <a:ext cx="124459" cy="2997200"/>
          </a:xfrm>
          <a:prstGeom prst="rect">
            <a:avLst/>
          </a:prstGeom>
          <a:solidFill>
            <a:srgbClr val="FBD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Tree>
    <p:extLst>
      <p:ext uri="{BB962C8B-B14F-4D97-AF65-F5344CB8AC3E}">
        <p14:creationId xmlns:p14="http://schemas.microsoft.com/office/powerpoint/2010/main" val="2175886214"/>
      </p:ext>
    </p:extLst>
  </p:cSld>
  <p:clrMapOvr>
    <a:masterClrMapping/>
  </p:clrMapOvr>
</p:sld>
</file>

<file path=ppt/theme/theme1.xml><?xml version="1.0" encoding="utf-8"?>
<a:theme xmlns:a="http://schemas.openxmlformats.org/drawingml/2006/main"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резентація">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7883</TotalTime>
  <Words>1446</Words>
  <Application>Microsoft Office PowerPoint</Application>
  <PresentationFormat>On-screen Show (16:9)</PresentationFormat>
  <Paragraphs>237</Paragraphs>
  <Slides>17</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17</vt:i4>
      </vt:variant>
    </vt:vector>
  </HeadingPairs>
  <TitlesOfParts>
    <vt:vector size="25" baseType="lpstr">
      <vt:lpstr>Arial Black</vt:lpstr>
      <vt:lpstr>Roboto</vt:lpstr>
      <vt:lpstr>PROBAPRO-EXTRALIGHT</vt:lpstr>
      <vt:lpstr>Calibri</vt:lpstr>
      <vt:lpstr>Arial</vt:lpstr>
      <vt:lpstr>Wingdings</vt:lpstr>
      <vt:lpstr>Тема Office</vt:lpstr>
      <vt:lpstr>1_Тема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Індустріальні парки  в Україні</dc:title>
  <dc:creator>Alyona</dc:creator>
  <cp:lastModifiedBy>Larysa O Severianova</cp:lastModifiedBy>
  <cp:revision>324</cp:revision>
  <dcterms:created xsi:type="dcterms:W3CDTF">2019-09-26T12:25:48Z</dcterms:created>
  <dcterms:modified xsi:type="dcterms:W3CDTF">2021-07-27T14:44:43Z</dcterms:modified>
</cp:coreProperties>
</file>