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404" r:id="rId3"/>
    <p:sldId id="384" r:id="rId4"/>
    <p:sldId id="398" r:id="rId5"/>
    <p:sldId id="391" r:id="rId6"/>
    <p:sldId id="401" r:id="rId7"/>
    <p:sldId id="406" r:id="rId8"/>
    <p:sldId id="407" r:id="rId9"/>
    <p:sldId id="408" r:id="rId10"/>
    <p:sldId id="415" r:id="rId11"/>
    <p:sldId id="410" r:id="rId12"/>
    <p:sldId id="411" r:id="rId13"/>
    <p:sldId id="412" r:id="rId14"/>
    <p:sldId id="405" r:id="rId15"/>
    <p:sldId id="417" r:id="rId16"/>
    <p:sldId id="418" r:id="rId17"/>
    <p:sldId id="419" r:id="rId18"/>
    <p:sldId id="420" r:id="rId1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76" autoAdjust="0"/>
    <p:restoredTop sz="94660"/>
  </p:normalViewPr>
  <p:slideViewPr>
    <p:cSldViewPr snapToGrid="0" snapToObjects="1">
      <p:cViewPr>
        <p:scale>
          <a:sx n="106" d="100"/>
          <a:sy n="106" d="100"/>
        </p:scale>
        <p:origin x="-120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12F0F7BD-312B-437A-83DB-FE1FBA443FFD}" type="datetimeFigureOut">
              <a:rPr lang="uk-UA"/>
              <a:pPr>
                <a:defRPr/>
              </a:pPr>
              <a:t>24.01.2019</a:t>
            </a:fld>
            <a:endParaRPr lang="uk-UA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 smtClean="0"/>
              <a:t>Образец текста</a:t>
            </a:r>
          </a:p>
          <a:p>
            <a:pPr lvl="1"/>
            <a:r>
              <a:rPr lang="uk-UA" noProof="0" smtClean="0"/>
              <a:t>Второй уровень</a:t>
            </a:r>
          </a:p>
          <a:p>
            <a:pPr lvl="2"/>
            <a:r>
              <a:rPr lang="uk-UA" noProof="0" smtClean="0"/>
              <a:t>Третий уровень</a:t>
            </a:r>
          </a:p>
          <a:p>
            <a:pPr lvl="3"/>
            <a:r>
              <a:rPr lang="uk-UA" noProof="0" smtClean="0"/>
              <a:t>Четвертый уровень</a:t>
            </a:r>
          </a:p>
          <a:p>
            <a:pPr lvl="4"/>
            <a:r>
              <a:rPr lang="uk-UA" noProof="0" smtClean="0"/>
              <a:t>Пятый уровень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5F351575-C6F1-448E-8CAC-4B04D722DF1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6807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uk-UA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42E619-C012-4794-896C-49A46CD6DB14}" type="slidenum">
              <a:rPr lang="uk-UA" smtClean="0"/>
              <a:pPr>
                <a:defRPr/>
              </a:pPr>
              <a:t>7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275489"/>
            <a:ext cx="5663715" cy="1670088"/>
          </a:xfrm>
        </p:spPr>
        <p:txBody>
          <a:bodyPr/>
          <a:lstStyle>
            <a:lvl1pPr>
              <a:defRPr b="0" i="0">
                <a:latin typeface="Helvetica Neue Light"/>
                <a:cs typeface="Helvetica Neue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D7557-0017-4CC1-A811-C166805B385A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2291B-137D-46CE-9AE7-C526FAA0D9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BCD3D-DB0C-4DCE-8F67-A8EB162A8920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2E5D0-C583-4B7A-89F3-F9189E5CC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28D84-C8ED-4B2F-8491-633150DC2413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F8BCE-B9A4-447F-8901-57FD4B6E3B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CFC3D-46F7-495D-8903-6573029CD571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161C1-57AF-43C7-B7D9-D41E96F16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E52AB-29BD-4C30-97AB-D27AA4D158F5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D4BE4-0D77-4C35-8C55-2FC32482D4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0490D-BEF7-40B6-A43A-0F256B2A0073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C2CF3-4ACC-4531-A463-06CD37DDF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9EB0C-52DE-42FA-B0EB-C8B4CA914687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52074-B4FD-424B-AEF6-C70499E410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3D4C9-F930-4DDC-B184-0C8C5AF7AEF0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C8CEE-A36D-4783-A13A-C66605EC0A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00691-CC91-4B15-857D-841F7464F2F9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8AD72-F2DC-4407-9056-558B5175ED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E8199-E79A-44BD-9D29-5BE3A996D9DA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0C36C-F2E0-4071-89FE-326C8801BC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ABE1D-4440-4535-8B6A-5E35BFCB731E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FB8FB-71F9-4031-96E1-A16953FC01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945F8CE-E10E-476B-9624-47909269FB6C}" type="datetime1">
              <a:rPr lang="en-US"/>
              <a:pPr>
                <a:defRPr/>
              </a:pPr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387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9E609B0-9668-42C7-B835-E03C618C38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elvetica Neue Light"/>
          <a:ea typeface="MS PGothic" pitchFamily="34" charset="-128"/>
          <a:cs typeface="Helvetica Neue Light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elvetica Neue UltraLight"/>
          <a:ea typeface="MS PGothic" pitchFamily="34" charset="-128"/>
          <a:cs typeface="Helvetica Neue UltraLight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png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8"/>
          <p:cNvSpPr>
            <a:spLocks noGrp="1"/>
          </p:cNvSpPr>
          <p:nvPr>
            <p:ph type="ctrTitle"/>
          </p:nvPr>
        </p:nvSpPr>
        <p:spPr>
          <a:xfrm>
            <a:off x="161925" y="293688"/>
            <a:ext cx="5921375" cy="3097212"/>
          </a:xfrm>
          <a:solidFill>
            <a:schemeClr val="bg1"/>
          </a:solidFill>
        </p:spPr>
        <p:txBody>
          <a:bodyPr/>
          <a:lstStyle/>
          <a:p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r>
              <a:rPr lang="uk-UA" sz="2000" b="1" smtClean="0">
                <a:ea typeface="MS PGothic"/>
              </a:rPr>
              <a:t>ТЕЗИ ВИСТУПУ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2000" b="1" smtClean="0">
                <a:ea typeface="MS PGothic"/>
              </a:rPr>
              <a:t>директора департаменту технічного регулювання Мінекономрозвитку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Віткіна Леоніда Михайловича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на засіданні науково-технічної ради у сфері технічного регулювання</a:t>
            </a:r>
            <a:r>
              <a:rPr lang="uk-UA" sz="2000" smtClean="0">
                <a:ea typeface="MS PGothic"/>
              </a:rPr>
              <a:t> </a:t>
            </a:r>
            <a:r>
              <a:rPr lang="uk-UA" sz="2000" b="1" smtClean="0">
                <a:ea typeface="MS PGothic"/>
              </a:rPr>
              <a:t>при Міністерстві економічного розвитку і торгівлі України,</a:t>
            </a:r>
            <a:r>
              <a:rPr lang="uk-UA" sz="2000" smtClean="0">
                <a:ea typeface="MS PGothic"/>
              </a:rPr>
              <a:t> </a:t>
            </a:r>
            <a:r>
              <a:rPr lang="en-US" sz="2000" b="1" smtClean="0">
                <a:ea typeface="MS PGothic"/>
              </a:rPr>
              <a:t>22</a:t>
            </a:r>
            <a:r>
              <a:rPr lang="uk-UA" sz="2000" b="1" smtClean="0">
                <a:ea typeface="MS PGothic"/>
              </a:rPr>
              <a:t>.</a:t>
            </a:r>
            <a:r>
              <a:rPr lang="en-US" sz="2000" b="1" smtClean="0">
                <a:ea typeface="MS PGothic"/>
              </a:rPr>
              <a:t>01</a:t>
            </a:r>
            <a:r>
              <a:rPr lang="uk-UA" sz="2000" b="1" smtClean="0">
                <a:ea typeface="MS PGothic"/>
              </a:rPr>
              <a:t>.201</a:t>
            </a:r>
            <a:r>
              <a:rPr lang="en-US" sz="2000" b="1" smtClean="0">
                <a:ea typeface="MS PGothic"/>
              </a:rPr>
              <a:t>9</a:t>
            </a:r>
            <a:r>
              <a:rPr lang="uk-UA" sz="2000" b="1" smtClean="0">
                <a:ea typeface="MS PGothic"/>
              </a:rPr>
              <a:t>, м. Київ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1600" b="1" smtClean="0">
                <a:ea typeface="MS PGothic"/>
              </a:rPr>
              <a:t> </a:t>
            </a: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endParaRPr lang="uk-UA" sz="1600" smtClean="0">
              <a:ea typeface="MS PGothic"/>
            </a:endParaRPr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398463" y="4264025"/>
            <a:ext cx="6246812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uk-UA" b="1" i="1"/>
              <a:t>Результати діяльності Мінекономрозвитку                     у сфері технічного регулювання, стандартизації, метрології та метрологічної діяльності за                         І</a:t>
            </a:r>
            <a:r>
              <a:rPr lang="en-US" b="1" i="1"/>
              <a:t>V</a:t>
            </a:r>
            <a:r>
              <a:rPr lang="uk-UA" b="1" i="1"/>
              <a:t> квартал</a:t>
            </a:r>
            <a:r>
              <a:rPr lang="en-US" b="1" i="1"/>
              <a:t> </a:t>
            </a:r>
            <a:r>
              <a:rPr lang="uk-UA" b="1" i="1"/>
              <a:t>2018 року, 2018 рік та основні завдання, які необхідно виконати до кінця 201</a:t>
            </a:r>
            <a:r>
              <a:rPr lang="en-US" b="1" i="1"/>
              <a:t>9</a:t>
            </a:r>
            <a:r>
              <a:rPr lang="uk-UA" b="1" i="1"/>
              <a:t> року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/>
          </p:cNvSpPr>
          <p:nvPr>
            <p:ph type="body" idx="4294967295"/>
          </p:nvPr>
        </p:nvSpPr>
        <p:spPr>
          <a:xfrm>
            <a:off x="0" y="1533525"/>
            <a:ext cx="8886825" cy="60547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uk-UA" sz="300" smtClean="0">
                <a:ea typeface="MS PGothic"/>
              </a:rPr>
              <a:t>		</a:t>
            </a:r>
            <a:r>
              <a:rPr lang="uk-UA" sz="3300" smtClean="0">
                <a:ea typeface="MS PGothic"/>
              </a:rPr>
              <a:t>   </a:t>
            </a:r>
            <a:r>
              <a:rPr lang="uk-UA" sz="3000" smtClean="0">
                <a:ea typeface="MS PGothic"/>
              </a:rPr>
              <a:t>У 2018 році продовжувалося виконання завдань, передбачених актами законодавства та програмними документами, а саме: Угодою про асоціацію між Україною та ЄС, Планом пріоритетних дій Уряду на 2018 рік, Стратегією розвитку системи технічного регулювання                на період до 2020 року.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en-US" sz="3000" smtClean="0">
                <a:ea typeface="MS PGothic"/>
              </a:rPr>
              <a:t> 			</a:t>
            </a:r>
            <a:r>
              <a:rPr lang="uk-UA" sz="3000" smtClean="0">
                <a:ea typeface="MS PGothic"/>
              </a:rPr>
              <a:t>План заходів щодо реалізації Стратегії розвитку системи технічного регулювання на період до 2020 року містить 58 заходів, із них виконано: у 2015 році – 22 заходи, у 2016 році – 7 заходів, у 2017 році – 7 заходів, у 2018 році – 4 заходи. </a:t>
            </a:r>
            <a:r>
              <a:rPr lang="uk-UA" sz="3000" smtClean="0">
                <a:latin typeface="Arial" charset="0"/>
                <a:ea typeface="MS PGothic"/>
              </a:rPr>
              <a:t>			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uk-UA" sz="3000" smtClean="0">
              <a:latin typeface="Arial" charset="0"/>
              <a:ea typeface="MS PGothic"/>
            </a:endParaRPr>
          </a:p>
        </p:txBody>
      </p:sp>
      <p:pic>
        <p:nvPicPr>
          <p:cNvPr id="15362" name="Picture 45" descr="41d33aed3068b74a75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6066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itle 18"/>
          <p:cNvSpPr>
            <a:spLocks/>
          </p:cNvSpPr>
          <p:nvPr/>
        </p:nvSpPr>
        <p:spPr bwMode="auto">
          <a:xfrm>
            <a:off x="1870075" y="292100"/>
            <a:ext cx="82296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2800" b="1">
                <a:latin typeface="Helvetica Neue Light"/>
                <a:ea typeface="Helvetica Neue Light"/>
                <a:cs typeface="Helvetica Neue Light"/>
              </a:rPr>
              <a:t> </a:t>
            </a:r>
            <a:r>
              <a:rPr lang="uk-UA" sz="3000" b="1">
                <a:latin typeface="Helvetica Neue Light"/>
                <a:ea typeface="Helvetica Neue Light"/>
                <a:cs typeface="Helvetica Neue Ligh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8"/>
          <p:cNvSpPr>
            <a:spLocks noGrp="1"/>
          </p:cNvSpPr>
          <p:nvPr>
            <p:ph type="title" idx="4294967295"/>
          </p:nvPr>
        </p:nvSpPr>
        <p:spPr>
          <a:xfrm>
            <a:off x="1870075" y="292100"/>
            <a:ext cx="8229600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115888" y="1376363"/>
            <a:ext cx="8886825" cy="5916612"/>
          </a:xfrm>
        </p:spPr>
        <p:txBody>
          <a:bodyPr/>
          <a:lstStyle/>
          <a:p>
            <a:pPr marL="355600" indent="365125" algn="just">
              <a:buFont typeface="Arial" charset="0"/>
              <a:buNone/>
            </a:pP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У </a:t>
            </a:r>
            <a:r>
              <a:rPr lang="en-US" sz="2800" b="1" smtClean="0">
                <a:latin typeface="Arial" charset="0"/>
                <a:ea typeface="MS PGothic"/>
                <a:cs typeface="Times New Roman" pitchFamily="18" charset="0"/>
              </a:rPr>
              <a:t>IV</a:t>
            </a:r>
            <a:r>
              <a:rPr lang="uk-UA" sz="2800" b="1" smtClean="0">
                <a:latin typeface="Arial" charset="0"/>
                <a:ea typeface="MS PGothic"/>
                <a:cs typeface="Times New Roman" pitchFamily="18" charset="0"/>
              </a:rPr>
              <a:t> кварталі 2018 </a:t>
            </a: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року:</a:t>
            </a:r>
          </a:p>
          <a:p>
            <a:pPr marL="355600" indent="365125" algn="just">
              <a:lnSpc>
                <a:spcPct val="80000"/>
              </a:lnSpc>
              <a:buFont typeface="Arial" charset="0"/>
              <a:buNone/>
            </a:pPr>
            <a:r>
              <a:rPr lang="uk-UA" sz="2800" b="1" smtClean="0">
                <a:latin typeface="Arial" charset="0"/>
                <a:ea typeface="MS PGothic"/>
                <a:cs typeface="Times New Roman" pitchFamily="18" charset="0"/>
              </a:rPr>
              <a:t> </a:t>
            </a:r>
            <a:r>
              <a:rPr lang="uk-UA" sz="2800" b="1" smtClean="0">
                <a:latin typeface="Arial" charset="0"/>
                <a:ea typeface="MS PGothic"/>
                <a:cs typeface="Arial" charset="0"/>
              </a:rPr>
              <a:t>Забезпечено завершення розроблення та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800" b="1" smtClean="0">
                <a:latin typeface="Arial" charset="0"/>
                <a:ea typeface="MS PGothic"/>
                <a:cs typeface="Arial" charset="0"/>
              </a:rPr>
              <a:t>прийняття не менше 2000 національних стандартів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, гармонізованих з міжнародними та європейськими.  </a:t>
            </a:r>
          </a:p>
          <a:p>
            <a:pPr marL="355600" indent="365125" algn="just">
              <a:lnSpc>
                <a:spcPct val="80000"/>
              </a:lnSpc>
              <a:buFont typeface="Arial" charset="0"/>
              <a:buNone/>
            </a:pPr>
            <a:r>
              <a:rPr lang="uk-UA" sz="2800" b="1" smtClean="0">
                <a:latin typeface="Arial" charset="0"/>
                <a:ea typeface="MS PGothic"/>
                <a:cs typeface="Arial" charset="0"/>
              </a:rPr>
              <a:t>Загальна кількість прийнятих </a:t>
            </a: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національних стандартів становить </a:t>
            </a:r>
            <a:r>
              <a:rPr lang="uk-UA" sz="2800" b="1" smtClean="0">
                <a:latin typeface="Arial" charset="0"/>
                <a:ea typeface="MS PGothic"/>
                <a:cs typeface="Times New Roman" pitchFamily="18" charset="0"/>
              </a:rPr>
              <a:t>2152,</a:t>
            </a: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 з яких </a:t>
            </a:r>
            <a:r>
              <a:rPr lang="uk-UA" sz="2800" b="1" smtClean="0">
                <a:latin typeface="Arial" charset="0"/>
                <a:ea typeface="MS PGothic"/>
                <a:cs typeface="Times New Roman" pitchFamily="18" charset="0"/>
              </a:rPr>
              <a:t>2002</a:t>
            </a: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 – міжнародні та європейські стандарти, прийняті як національні, у тому числі </a:t>
            </a:r>
            <a:r>
              <a:rPr lang="uk-UA" sz="2800" b="1" smtClean="0">
                <a:latin typeface="Arial" charset="0"/>
                <a:ea typeface="MS PGothic"/>
                <a:cs typeface="Times New Roman" pitchFamily="18" charset="0"/>
              </a:rPr>
              <a:t>1363 європейські</a:t>
            </a: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.</a:t>
            </a:r>
          </a:p>
          <a:p>
            <a:pPr marL="355600" indent="365125"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latin typeface="Arial" charset="0"/>
                <a:ea typeface="MS PGothic"/>
                <a:cs typeface="Times New Roman" pitchFamily="18" charset="0"/>
              </a:rPr>
              <a:t>Внесено на розгляд ВРУ проект Закону України стосовно внесення змін до Митного кодексу України (реєстр. № 9195 від 11.10.2018).</a:t>
            </a:r>
          </a:p>
        </p:txBody>
      </p:sp>
      <p:pic>
        <p:nvPicPr>
          <p:cNvPr id="16387" name="Рисунок 18" descr="Результат пошуку зображень за запитом &quot;iec standards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851150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0" name="Title 18"/>
          <p:cNvSpPr>
            <a:spLocks noGrp="1"/>
          </p:cNvSpPr>
          <p:nvPr>
            <p:ph type="title" idx="4294967295"/>
          </p:nvPr>
        </p:nvSpPr>
        <p:spPr>
          <a:xfrm>
            <a:off x="1282700" y="142875"/>
            <a:ext cx="8229600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7421" name="Rectangle 3"/>
          <p:cNvSpPr>
            <a:spLocks noGrp="1"/>
          </p:cNvSpPr>
          <p:nvPr>
            <p:ph type="body" idx="4294967295"/>
          </p:nvPr>
        </p:nvSpPr>
        <p:spPr>
          <a:xfrm>
            <a:off x="257175" y="520700"/>
            <a:ext cx="8886825" cy="5172075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uk-UA" sz="3800" smtClean="0">
                <a:latin typeface="Arial" charset="0"/>
                <a:ea typeface="MS PGothic"/>
              </a:rPr>
              <a:t>			</a:t>
            </a:r>
            <a:endParaRPr lang="uk-UA" sz="4400" smtClean="0">
              <a:ea typeface="MS PGothic"/>
            </a:endParaRPr>
          </a:p>
        </p:txBody>
      </p:sp>
      <p:pic>
        <p:nvPicPr>
          <p:cNvPr id="17422" name="Picture 21" descr="&amp;Kcy;&amp;acy;&amp;rcy;&amp;tcy;&amp;icy;&amp;ncy;&amp;kcy;&amp;icy; &amp;pcy;&amp;ocy; &amp;zcy;&amp;acy;&amp;pcy;&amp;rcy;&amp;ocy;&amp;scy;&amp;ucy; &amp;kcy;&amp;acy;&amp;rcy;&amp;tcy;&amp;icy;&amp;ncy;&amp;kcy;&amp;icy; &amp;scy;&amp;tcy;&amp;acy;&amp;ncy;&amp;dcy;&amp;acy;&amp;rcy;&amp;tcy;&amp;ycy; &amp;Dcy;&amp;Scy;&amp;Tcy;&amp;U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44725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758825" y="1295400"/>
          <a:ext cx="8212138" cy="543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r:id="rId4" imgW="8212024" imgH="5438103" progId="Excel.Chart.8">
                  <p:embed/>
                </p:oleObj>
              </mc:Choice>
              <mc:Fallback>
                <p:oleObj r:id="rId4" imgW="8212024" imgH="5438103" progId="Excel.Chart.8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1295400"/>
                        <a:ext cx="8212138" cy="543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3" name="Rectangle 9"/>
          <p:cNvSpPr>
            <a:spLocks noChangeArrowheads="1"/>
          </p:cNvSpPr>
          <p:nvPr/>
        </p:nvSpPr>
        <p:spPr bwMode="auto">
          <a:xfrm>
            <a:off x="4881563" y="5262563"/>
            <a:ext cx="40894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Рівень гармонізації національних </a:t>
            </a:r>
          </a:p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стандартів з міжнародними та </a:t>
            </a:r>
          </a:p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європейськими -  64 %.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8"/>
          <p:cNvSpPr>
            <a:spLocks noGrp="1"/>
          </p:cNvSpPr>
          <p:nvPr>
            <p:ph type="title" idx="4294967295"/>
          </p:nvPr>
        </p:nvSpPr>
        <p:spPr>
          <a:xfrm>
            <a:off x="2984500" y="115888"/>
            <a:ext cx="5845175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60325" y="1127125"/>
            <a:ext cx="9083675" cy="5916613"/>
          </a:xfrm>
        </p:spPr>
        <p:txBody>
          <a:bodyPr/>
          <a:lstStyle/>
          <a:p>
            <a:pPr marL="182563" indent="355600" algn="just">
              <a:lnSpc>
                <a:spcPct val="90000"/>
              </a:lnSpc>
              <a:buFont typeface="Arial" charset="0"/>
              <a:buNone/>
            </a:pP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У 2018 році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:</a:t>
            </a:r>
          </a:p>
          <a:p>
            <a:pPr marL="182563" indent="355600" algn="just">
              <a:lnSpc>
                <a:spcPct val="90000"/>
              </a:lnSpc>
              <a:buFont typeface="Arial" charset="0"/>
              <a:buNone/>
            </a:pPr>
            <a:r>
              <a:rPr lang="uk-UA" sz="2600" smtClean="0">
                <a:latin typeface="Arial" charset="0"/>
                <a:ea typeface="MS PGothic"/>
                <a:cs typeface="Arial" charset="0"/>
              </a:rPr>
              <a:t>Забезпечувалося 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вдосконалення законодавства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у зв’язку з прийняттям Закону України "Про стандартизацію“, зокрема, супроводження у ВРУ               2 проектів Законів України, внесення на розгляд  ВРУ       1 проекту Закону України, 1 проект Закону України знаходиться на погоджені із заінтересованими сторонами.</a:t>
            </a:r>
          </a:p>
          <a:p>
            <a:pPr marL="182563" indent="355600" algn="just">
              <a:lnSpc>
                <a:spcPct val="90000"/>
              </a:lnSpc>
              <a:buFont typeface="Arial" charset="0"/>
              <a:buNone/>
            </a:pP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Затверджено ідентичні Переліки національних стандартів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для цілей 6 технічних регламентів (видано  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8 наказів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). </a:t>
            </a:r>
          </a:p>
          <a:p>
            <a:pPr marL="182563" indent="355600" algn="just">
              <a:lnSpc>
                <a:spcPct val="90000"/>
              </a:lnSpc>
              <a:buFont typeface="Arial" charset="0"/>
              <a:buNone/>
            </a:pP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Затверджено Порядок розроблення національних класифікаторів.  </a:t>
            </a:r>
            <a:endParaRPr lang="uk-UA" sz="2600" smtClean="0">
              <a:latin typeface="Arial" charset="0"/>
              <a:ea typeface="MS PGothic"/>
              <a:cs typeface="Arial" charset="0"/>
            </a:endParaRPr>
          </a:p>
          <a:p>
            <a:pPr marL="182563" indent="355600" algn="just">
              <a:lnSpc>
                <a:spcPct val="90000"/>
              </a:lnSpc>
              <a:buFont typeface="Arial" charset="0"/>
              <a:buNone/>
            </a:pPr>
            <a:r>
              <a:rPr lang="uk-UA" sz="2600" smtClean="0">
                <a:latin typeface="Arial" charset="0"/>
                <a:ea typeface="MS PGothic"/>
                <a:cs typeface="Times New Roman" pitchFamily="18" charset="0"/>
              </a:rPr>
              <a:t>  </a:t>
            </a:r>
          </a:p>
        </p:txBody>
      </p:sp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4475" y="0"/>
            <a:ext cx="1350963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514475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8"/>
          <p:cNvSpPr>
            <a:spLocks noGrp="1"/>
          </p:cNvSpPr>
          <p:nvPr>
            <p:ph type="title" idx="4294967295"/>
          </p:nvPr>
        </p:nvSpPr>
        <p:spPr>
          <a:xfrm>
            <a:off x="3451225" y="0"/>
            <a:ext cx="5845175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257175" y="1217613"/>
            <a:ext cx="8886825" cy="5916612"/>
          </a:xfrm>
        </p:spPr>
        <p:txBody>
          <a:bodyPr/>
          <a:lstStyle/>
          <a:p>
            <a:pPr marL="182563" indent="355600" algn="just">
              <a:lnSpc>
                <a:spcPct val="80000"/>
              </a:lnSpc>
              <a:buFont typeface="Arial" charset="0"/>
              <a:buNone/>
            </a:pPr>
            <a:r>
              <a:rPr lang="uk-UA" sz="2800" b="1" smtClean="0">
                <a:latin typeface="Arial" charset="0"/>
                <a:ea typeface="MS PGothic"/>
                <a:cs typeface="Arial" charset="0"/>
              </a:rPr>
              <a:t>Забезпечено участь України в діяльності міжнародних та регіональних організацій зі стандартизації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, зокрема, ДП "УкрНДНЦ"   підписано 16.01.2018 Меморандум з Європейським інститутом телекомунікаційних стандартів  </a:t>
            </a:r>
            <a:r>
              <a:rPr lang="en-US" sz="2800" smtClean="0">
                <a:latin typeface="Arial" charset="0"/>
                <a:ea typeface="MS PGothic"/>
                <a:cs typeface="Arial" charset="0"/>
              </a:rPr>
              <a:t>ETSI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, 25.09.2018 Угоду з Радою стандартів Канади </a:t>
            </a:r>
            <a:r>
              <a:rPr lang="en-US" sz="2800" smtClean="0">
                <a:latin typeface="Arial" charset="0"/>
                <a:ea typeface="MS PGothic"/>
                <a:cs typeface="Arial" charset="0"/>
              </a:rPr>
              <a:t>SCC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, 27.09.2018 Меморандум з Американським національним інститутом стандартів </a:t>
            </a:r>
            <a:r>
              <a:rPr lang="en-US" sz="2800" smtClean="0">
                <a:latin typeface="Arial" charset="0"/>
                <a:ea typeface="MS PGothic"/>
                <a:cs typeface="Arial" charset="0"/>
              </a:rPr>
              <a:t>ANSI</a:t>
            </a:r>
            <a:r>
              <a:rPr lang="uk-UA" sz="2800" smtClean="0">
                <a:latin typeface="Arial" charset="0"/>
                <a:ea typeface="MS PGothic"/>
                <a:cs typeface="Arial" charset="0"/>
              </a:rPr>
              <a:t>.</a:t>
            </a:r>
          </a:p>
          <a:p>
            <a:pPr marL="182563" indent="355600"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latin typeface="Arial" charset="0"/>
                <a:ea typeface="MS PGothic"/>
                <a:cs typeface="Arial" charset="0"/>
              </a:rPr>
              <a:t>В рамках реалізації проекту Twinning “Зміцнення потенціалу Українського національного органу стандартизації” опрацьовуватиметься питання щодо залучення додаткових джерел фінансування діяльності НОС.  </a:t>
            </a:r>
          </a:p>
        </p:txBody>
      </p:sp>
      <p:pic>
        <p:nvPicPr>
          <p:cNvPr id="19459" name="Рисунок 16" descr="Результат пошуку зображень за запитом &quot;en standards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86163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8"/>
          <p:cNvSpPr>
            <a:spLocks noGrp="1"/>
          </p:cNvSpPr>
          <p:nvPr>
            <p:ph type="title" idx="4294967295"/>
          </p:nvPr>
        </p:nvSpPr>
        <p:spPr>
          <a:xfrm>
            <a:off x="256063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3600" b="1" smtClean="0">
                <a:latin typeface="Arial" charset="0"/>
                <a:ea typeface="MS PGothic"/>
                <a:cs typeface="Arial" charset="0"/>
              </a:rPr>
              <a:t>Метрологія</a:t>
            </a:r>
            <a:endParaRPr lang="uk-UA" sz="3600" b="1" i="1" smtClean="0">
              <a:latin typeface="Arial" charset="0"/>
              <a:ea typeface="MS PGothic"/>
              <a:cs typeface="Arial" charset="0"/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-341313" y="1651000"/>
            <a:ext cx="9485313" cy="6083300"/>
          </a:xfrm>
        </p:spPr>
        <p:txBody>
          <a:bodyPr/>
          <a:lstStyle/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1800" b="1" smtClean="0">
                <a:ea typeface="MS PGothic"/>
              </a:rPr>
              <a:t>			</a:t>
            </a: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У </a:t>
            </a:r>
            <a:r>
              <a:rPr lang="en-US" sz="2400" b="1" smtClean="0">
                <a:latin typeface="Arial" charset="0"/>
                <a:ea typeface="MS PGothic"/>
                <a:cs typeface="Arial" charset="0"/>
              </a:rPr>
              <a:t>IV </a:t>
            </a: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кварталі 2018 року:</a:t>
            </a: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    Р</a:t>
            </a:r>
            <a:r>
              <a:rPr lang="uk-UA" sz="2400" b="1" i="1" smtClean="0">
                <a:latin typeface="Arial" charset="0"/>
                <a:ea typeface="MS PGothic"/>
                <a:cs typeface="Arial" charset="0"/>
              </a:rPr>
              <a:t>озроблено проект Закону України «Про приєднання України до Міжнародної організації законодавчої метрології», 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який наразі</a:t>
            </a:r>
            <a:r>
              <a:rPr lang="uk-UA" sz="2400" b="1" i="1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400" i="1" smtClean="0">
                <a:latin typeface="Arial" charset="0"/>
                <a:ea typeface="MS PGothic"/>
                <a:cs typeface="Arial" charset="0"/>
              </a:rPr>
              <a:t>проходить процедуру внутрішнього погодження. </a:t>
            </a:r>
            <a:endParaRPr lang="uk-UA" sz="2400" smtClean="0">
              <a:latin typeface="Arial" charset="0"/>
              <a:ea typeface="MS PGothic"/>
              <a:cs typeface="Arial" charset="0"/>
            </a:endParaRP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     Завершено роботи щодо створення 3, удосконалення 3 та звірення 2 державних первинних еталонів.</a:t>
            </a: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i="1" smtClean="0">
                <a:latin typeface="Arial" charset="0"/>
                <a:ea typeface="MS PGothic"/>
                <a:cs typeface="Arial" charset="0"/>
              </a:rPr>
              <a:t>	    </a:t>
            </a: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Відтерміновано до 2021 року обов’язковість нанесення на маркуванні продукції позначення одиниць вимірювання грецькими або латинськими літерами.</a:t>
            </a: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b="1" smtClean="0">
                <a:latin typeface="Arial" charset="0"/>
                <a:ea typeface="MS PGothic"/>
                <a:cs typeface="Arial" charset="0"/>
              </a:rPr>
              <a:t> 		Встановлено на законодавчому рівні вимоги до ЗВТ для контролю порушень правил дорожнього руху з фото- відеофіксацією (</a:t>
            </a:r>
            <a:r>
              <a:rPr lang="uk-UA" sz="2400" b="1" i="1" smtClean="0">
                <a:latin typeface="Arial" charset="0"/>
                <a:ea typeface="MS PGothic"/>
                <a:cs typeface="Arial" charset="0"/>
              </a:rPr>
              <a:t>постанова КМУ від 03.10.2018 № 852).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 </a:t>
            </a:r>
          </a:p>
          <a:p>
            <a:pPr marL="358775" indent="0" algn="just">
              <a:lnSpc>
                <a:spcPct val="80000"/>
              </a:lnSpc>
              <a:buFont typeface="Arial" charset="0"/>
              <a:buNone/>
            </a:pPr>
            <a:r>
              <a:rPr lang="uk-UA" sz="1800" smtClean="0">
                <a:latin typeface="Arial" charset="0"/>
                <a:ea typeface="MS PGothic"/>
                <a:cs typeface="Arial" charset="0"/>
              </a:rPr>
              <a:t> </a:t>
            </a:r>
          </a:p>
        </p:txBody>
      </p:sp>
      <p:pic>
        <p:nvPicPr>
          <p:cNvPr id="20483" name="Picture 12" descr="C:\Documents and Settings\inikolenko\Рабочий стол\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0"/>
            <a:ext cx="3446463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3688"/>
            <a:ext cx="8229600" cy="703262"/>
          </a:xfrm>
        </p:spPr>
        <p:txBody>
          <a:bodyPr/>
          <a:lstStyle/>
          <a:p>
            <a:pPr eaLnBrk="1" hangingPunct="1"/>
            <a:r>
              <a:rPr lang="uk-UA" sz="3600" b="1" smtClean="0">
                <a:latin typeface="Arial" charset="0"/>
                <a:ea typeface="MS PGothic"/>
                <a:cs typeface="Arial" charset="0"/>
              </a:rPr>
              <a:t>Метрологія</a:t>
            </a:r>
            <a:endParaRPr lang="uk-UA" sz="3600" b="1" i="1" smtClean="0">
              <a:latin typeface="Arial" charset="0"/>
              <a:ea typeface="MS PGothic"/>
              <a:cs typeface="Arial" charset="0"/>
            </a:endParaRPr>
          </a:p>
        </p:txBody>
      </p:sp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123825" y="1319213"/>
            <a:ext cx="9020175" cy="60833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uk-UA" sz="3600" smtClean="0">
                <a:ea typeface="MS PGothic"/>
              </a:rPr>
              <a:t>                 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У 2018 році:</a:t>
            </a:r>
          </a:p>
          <a:p>
            <a:pPr marL="0" indent="0" algn="just">
              <a:buFont typeface="Arial" charset="0"/>
              <a:buNone/>
            </a:pPr>
            <a:r>
              <a:rPr lang="uk-UA" sz="2600" smtClean="0">
                <a:latin typeface="Arial" charset="0"/>
                <a:ea typeface="MS PGothic"/>
                <a:cs typeface="Arial" charset="0"/>
              </a:rPr>
              <a:t>	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Прийнято Закон України від 23.05.2018 № 2445 “Про приєднання України до Метричної Конвенції”.</a:t>
            </a:r>
            <a:r>
              <a:rPr lang="en-US" sz="2600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07.08.2018 Україна набула повноправного членства в Метричній конвенції та повноправного членства в Генеральній конференції з мір та ваг </a:t>
            </a:r>
            <a:r>
              <a:rPr lang="ru-RU" sz="2600" smtClean="0">
                <a:latin typeface="Arial" charset="0"/>
                <a:ea typeface="MS PGothic"/>
                <a:cs typeface="Arial" charset="0"/>
              </a:rPr>
              <a:t>(</a:t>
            </a:r>
            <a:r>
              <a:rPr lang="en-US" sz="2600" smtClean="0">
                <a:latin typeface="Arial" charset="0"/>
                <a:ea typeface="MS PGothic"/>
                <a:cs typeface="Arial" charset="0"/>
              </a:rPr>
              <a:t>CGPM</a:t>
            </a:r>
            <a:r>
              <a:rPr lang="ru-RU" sz="2600" smtClean="0">
                <a:latin typeface="Arial" charset="0"/>
                <a:ea typeface="MS PGothic"/>
                <a:cs typeface="Arial" charset="0"/>
              </a:rPr>
              <a:t>).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</a:t>
            </a:r>
          </a:p>
          <a:p>
            <a:pPr marL="0" indent="0" algn="just">
              <a:buFont typeface="Arial" charset="0"/>
              <a:buNone/>
            </a:pPr>
            <a:r>
              <a:rPr lang="uk-UA" sz="2600" smtClean="0">
                <a:latin typeface="Arial" charset="0"/>
                <a:ea typeface="MS PGothic"/>
                <a:cs typeface="Arial" charset="0"/>
              </a:rPr>
              <a:t>	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Внесено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на розгляд ВРУ </a:t>
            </a:r>
            <a:r>
              <a:rPr lang="uk-UA" sz="2600" b="1" smtClean="0">
                <a:latin typeface="Arial" charset="0"/>
                <a:ea typeface="MS PGothic"/>
                <a:cs typeface="Arial" charset="0"/>
              </a:rPr>
              <a:t>проект Закону України “Про внесення змін до деяких законів України щодо метрології та метрологічної діяльності”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(реєстраційний № 9061 від 06.09.2018). </a:t>
            </a:r>
          </a:p>
          <a:p>
            <a:pPr marL="0" indent="0" algn="just">
              <a:buFont typeface="Arial" charset="0"/>
              <a:buNone/>
            </a:pPr>
            <a:endParaRPr lang="uk-UA" sz="2600" smtClean="0">
              <a:latin typeface="Arial" charset="0"/>
              <a:ea typeface="MS PGothic"/>
              <a:cs typeface="Arial" charset="0"/>
            </a:endParaRPr>
          </a:p>
        </p:txBody>
      </p:sp>
      <p:pic>
        <p:nvPicPr>
          <p:cNvPr id="22531" name="Picture 2" descr="Ð ÐµÐ·ÑÐ»ÑÑÐ°Ñ Ð¿Ð¾ÑÑÐºÑ Ð·Ð¾Ð±ÑÐ°Ð¶ÐµÐ½Ñ Ð·Ð° Ð·Ð°Ð¿Ð¸ÑÐ¾Ð¼ &quot;Ð¼ÐµÑÑÐ¸ÑÐ½Ð° ÐºÐ¾Ð½Ð²ÐµÐ½ÑÑÑ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43125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8"/>
          <p:cNvSpPr>
            <a:spLocks noGrp="1"/>
          </p:cNvSpPr>
          <p:nvPr>
            <p:ph type="title" idx="4294967295"/>
          </p:nvPr>
        </p:nvSpPr>
        <p:spPr>
          <a:xfrm>
            <a:off x="191928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400" b="1" i="1" smtClean="0">
                <a:ea typeface="MS PGothic"/>
              </a:rPr>
              <a:t>Оцінка відповідності, технічні регламенти та акредитація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0" y="1212850"/>
            <a:ext cx="9144000" cy="6083300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Font typeface="Arial" charset="0"/>
              <a:buNone/>
            </a:pPr>
            <a:r>
              <a:rPr lang="uk-UA" sz="2400" b="1" i="1" smtClean="0">
                <a:ea typeface="MS PGothic"/>
              </a:rPr>
              <a:t>		</a:t>
            </a:r>
            <a:r>
              <a:rPr lang="uk-UA" sz="2600" b="1" i="1" smtClean="0">
                <a:latin typeface="Arial" charset="0"/>
                <a:ea typeface="MS PGothic"/>
                <a:cs typeface="Arial" charset="0"/>
              </a:rPr>
              <a:t>У І</a:t>
            </a:r>
            <a:r>
              <a:rPr lang="en-US" sz="2600" b="1" i="1" smtClean="0">
                <a:latin typeface="Arial" charset="0"/>
                <a:ea typeface="MS PGothic"/>
                <a:cs typeface="Arial" charset="0"/>
              </a:rPr>
              <a:t>V</a:t>
            </a:r>
            <a:r>
              <a:rPr lang="uk-UA" sz="2600" b="1" i="1" smtClean="0">
                <a:latin typeface="Arial" charset="0"/>
                <a:ea typeface="MS PGothic"/>
                <a:cs typeface="Arial" charset="0"/>
              </a:rPr>
              <a:t> кварталі 2018 року:	   </a:t>
            </a:r>
          </a:p>
          <a:p>
            <a:pPr marL="0" indent="0" algn="just">
              <a:lnSpc>
                <a:spcPct val="90000"/>
              </a:lnSpc>
              <a:buFont typeface="Arial" charset="0"/>
              <a:buNone/>
            </a:pPr>
            <a:r>
              <a:rPr lang="uk-UA" sz="2600" b="1" i="1" smtClean="0">
                <a:latin typeface="Arial" charset="0"/>
                <a:ea typeface="MS PGothic"/>
                <a:cs typeface="Arial" charset="0"/>
              </a:rPr>
              <a:t>	</a:t>
            </a:r>
            <a:r>
              <a:rPr lang="uk-UA" sz="2400" b="1" i="1" smtClean="0">
                <a:latin typeface="Arial" charset="0"/>
                <a:ea typeface="MS PGothic"/>
                <a:cs typeface="Arial" charset="0"/>
              </a:rPr>
              <a:t>Забезпечувалося супроводження у ВРУ проекту Закону України «Про внесення змін до деяких законодавчих актів України щодо технічних регламентів та оцінки відповідності»</a:t>
            </a:r>
            <a:r>
              <a:rPr lang="uk-UA" sz="2400" i="1" smtClean="0">
                <a:latin typeface="Arial" charset="0"/>
                <a:ea typeface="MS PGothic"/>
                <a:cs typeface="Arial" charset="0"/>
              </a:rPr>
              <a:t> (реєстраційний № 6235 від 23.03.2017).</a:t>
            </a:r>
          </a:p>
          <a:p>
            <a:pPr marL="0" indent="0" algn="just">
              <a:lnSpc>
                <a:spcPct val="90000"/>
              </a:lnSpc>
              <a:buFont typeface="Arial" charset="0"/>
              <a:buNone/>
            </a:pPr>
            <a:r>
              <a:rPr lang="uk-UA" sz="2400" i="1" smtClean="0">
                <a:latin typeface="Arial" charset="0"/>
                <a:ea typeface="MS PGothic"/>
                <a:cs typeface="Arial" charset="0"/>
              </a:rPr>
              <a:t>    Прийнято 1 технічний регламент, розроблено перші редакції 2 проектів технічних регламентів  та  триває підготовка першої редакції 1 проекту технічного регламенту.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400" i="1" smtClean="0">
                <a:latin typeface="Arial" charset="0"/>
                <a:ea typeface="MS PGothic"/>
                <a:cs typeface="Arial" charset="0"/>
              </a:rPr>
              <a:t> </a:t>
            </a: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90000"/>
              </a:lnSpc>
              <a:buFont typeface="Arial" charset="0"/>
              <a:buNone/>
            </a:pPr>
            <a:r>
              <a:rPr lang="uk-UA" sz="2400" smtClean="0">
                <a:latin typeface="Arial" charset="0"/>
                <a:ea typeface="MS PGothic"/>
                <a:cs typeface="Arial" charset="0"/>
              </a:rPr>
              <a:t>    Призначено 6 органів з оцінки відповідності</a:t>
            </a:r>
            <a:r>
              <a:rPr lang="en-US" sz="2400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згідно з</a:t>
            </a:r>
            <a:r>
              <a:rPr lang="en-US" sz="2400" smtClean="0">
                <a:latin typeface="Arial" charset="0"/>
                <a:ea typeface="MS PGothic"/>
                <a:cs typeface="Arial" charset="0"/>
              </a:rPr>
              <a:t>              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 4 технічними регламентами, розширено сферу призначення </a:t>
            </a:r>
            <a:r>
              <a:rPr lang="en-US" sz="2400" smtClean="0">
                <a:latin typeface="Arial" charset="0"/>
                <a:ea typeface="MS PGothic"/>
                <a:cs typeface="Arial" charset="0"/>
              </a:rPr>
              <a:t>   </a:t>
            </a:r>
            <a:r>
              <a:rPr lang="uk-UA" sz="2400" smtClean="0">
                <a:latin typeface="Arial" charset="0"/>
                <a:ea typeface="MS PGothic"/>
                <a:cs typeface="Arial" charset="0"/>
              </a:rPr>
              <a:t>2 органів з оцінки відповідності та обмежено сферу призначення 2 органів з оцінки відповідності.</a:t>
            </a: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r>
              <a:rPr lang="uk-UA" sz="2500" b="1" i="1" smtClean="0">
                <a:ea typeface="MS PGothic"/>
              </a:rPr>
              <a:t>Продовжується робота з підготовки змін до законодавчих вимог у сфері оцінки відповідності та акредитації з метою приведення у відповідність до вимог законодавства Європейського Союзу та Угоди про технічні бар'єри у торгівлі СОТ.</a:t>
            </a:r>
            <a:endParaRPr lang="uk-UA" sz="2500" smtClean="0">
              <a:ea typeface="MS PGothic"/>
            </a:endParaRP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Проект Закону України “Про внесення змін до деяких законодавчих актів щодо технічних регламентів та оцінки відповідності” (реєстр. № 6235 від 11.04.2017)   20.03.2018 прийнято за основу, підготовлено для його розгляду у другому читанні. Очікується, що він буде прийнятий Верховною Радою України у 2018 році.</a:t>
            </a: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Прийняття законопроекту забезпечить максимально точне перенесення у національне законодавство вимог та практики країн ЄС у сфері технічного регулювання.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5232400" y="2159000"/>
            <a:ext cx="3213100" cy="4267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2355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336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4" name="Title 18"/>
          <p:cNvSpPr>
            <a:spLocks noGrp="1"/>
          </p:cNvSpPr>
          <p:nvPr>
            <p:ph type="title" idx="4294967295"/>
          </p:nvPr>
        </p:nvSpPr>
        <p:spPr>
          <a:xfrm>
            <a:off x="191928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i="1" smtClean="0">
                <a:ea typeface="MS PGothic"/>
              </a:rPr>
              <a:t>Оцінка відповідності, технічні регламенти та акредитація</a:t>
            </a:r>
          </a:p>
        </p:txBody>
      </p:sp>
      <p:sp>
        <p:nvSpPr>
          <p:cNvPr id="40975" name="Rectangle 3"/>
          <p:cNvSpPr>
            <a:spLocks noGrp="1"/>
          </p:cNvSpPr>
          <p:nvPr>
            <p:ph type="body" idx="4294967295"/>
          </p:nvPr>
        </p:nvSpPr>
        <p:spPr>
          <a:xfrm>
            <a:off x="0" y="1069975"/>
            <a:ext cx="9144000" cy="60833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400" b="1" i="1" smtClean="0">
                <a:ea typeface="MS PGothic"/>
              </a:rPr>
              <a:t>	   </a:t>
            </a:r>
          </a:p>
          <a:p>
            <a:pPr marL="0" indent="0" algn="just">
              <a:buFont typeface="Arial" charset="0"/>
              <a:buNone/>
            </a:pPr>
            <a:r>
              <a:rPr lang="en-US" sz="2800" b="1" i="1" smtClean="0">
                <a:latin typeface="Arial" charset="0"/>
                <a:ea typeface="MS PGothic"/>
              </a:rPr>
              <a:t>		</a:t>
            </a:r>
            <a:r>
              <a:rPr lang="uk-UA" sz="2800" b="1" i="1" smtClean="0">
                <a:latin typeface="Arial" charset="0"/>
                <a:ea typeface="MS PGothic"/>
              </a:rPr>
              <a:t>Забезпечення прийняття 4 технічних регламентів</a:t>
            </a:r>
            <a:r>
              <a:rPr lang="uk-UA" sz="2800" i="1" smtClean="0">
                <a:latin typeface="Arial" charset="0"/>
                <a:ea typeface="MS PGothic"/>
              </a:rPr>
              <a:t>, що відповідають актам законодавства ЄС, згідно з планом розроблення технічних регламентів на 2018-2019 роки</a:t>
            </a: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latin typeface="Arial" charset="0"/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r>
              <a:rPr lang="uk-UA" sz="2500" b="1" i="1" smtClean="0">
                <a:ea typeface="MS PGothic"/>
              </a:rPr>
              <a:t>Продовжується робота з підготовки змін до законодавчих вимог у сфері оцінки відповідності та акредитації з метою приведення у відповідність до вимог законодавства Європейського Союзу та Угоди про технічні бар'єри у торгівлі СОТ.</a:t>
            </a:r>
            <a:endParaRPr lang="uk-UA" sz="2500" smtClean="0">
              <a:ea typeface="MS PGothic"/>
            </a:endParaRP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Проект Закону України “Про внесення змін до деяких законодавчих актів щодо технічних регламентів та оцінки відповідності” (реєстр. № 6235 від 11.04.2017)   20.03.2018 прийнято за основу, підготовлено для його розгляду у другому читанні. Очікується, що він буде прийнятий Верховною Радою України у 2018 році.</a:t>
            </a: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Прийняття законопроекту забезпечить максимально точне перенесення у національне законодавство вимог та практики країн ЄС у сфері технічного регулювання.</a:t>
            </a:r>
          </a:p>
        </p:txBody>
      </p:sp>
      <p:pic>
        <p:nvPicPr>
          <p:cNvPr id="40976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62163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кутник 4"/>
          <p:cNvSpPr/>
          <p:nvPr/>
        </p:nvSpPr>
        <p:spPr>
          <a:xfrm>
            <a:off x="5232400" y="2159000"/>
            <a:ext cx="3213100" cy="4267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graphicFrame>
        <p:nvGraphicFramePr>
          <p:cNvPr id="40973" name="Object 13"/>
          <p:cNvGraphicFramePr>
            <a:graphicFrameLocks/>
          </p:cNvGraphicFramePr>
          <p:nvPr/>
        </p:nvGraphicFramePr>
        <p:xfrm>
          <a:off x="139700" y="3038475"/>
          <a:ext cx="8496300" cy="387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5" name="Діаграма" r:id="rId4" imgW="8504657" imgH="3877392" progId="Excel.Chart.8">
                  <p:embed/>
                </p:oleObj>
              </mc:Choice>
              <mc:Fallback>
                <p:oleObj name="Діаграма" r:id="rId4" imgW="8504657" imgH="3877392" progId="Excel.Chart.8">
                  <p:embed/>
                  <p:pic>
                    <p:nvPicPr>
                      <p:cNvPr id="0" name="Picture 1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00" y="3038475"/>
                        <a:ext cx="8496300" cy="3870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78" name="TextBox 5"/>
          <p:cNvSpPr txBox="1">
            <a:spLocks noChangeArrowheads="1"/>
          </p:cNvSpPr>
          <p:nvPr/>
        </p:nvSpPr>
        <p:spPr bwMode="auto">
          <a:xfrm>
            <a:off x="1519238" y="3719513"/>
            <a:ext cx="1825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500"/>
              <a:t>Щодо маркування текстильних виробів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4" name="Title 18"/>
          <p:cNvSpPr>
            <a:spLocks noGrp="1"/>
          </p:cNvSpPr>
          <p:nvPr>
            <p:ph type="title" idx="4294967295"/>
          </p:nvPr>
        </p:nvSpPr>
        <p:spPr>
          <a:xfrm>
            <a:off x="191928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400" b="1" i="1" smtClean="0">
                <a:ea typeface="MS PGothic"/>
              </a:rPr>
              <a:t>Оцінка відповідності, технічні регламенти та акредитація</a:t>
            </a:r>
          </a:p>
        </p:txBody>
      </p:sp>
      <p:sp>
        <p:nvSpPr>
          <p:cNvPr id="35855" name="Rectangle 3"/>
          <p:cNvSpPr>
            <a:spLocks noGrp="1"/>
          </p:cNvSpPr>
          <p:nvPr>
            <p:ph type="body" idx="4294967295"/>
          </p:nvPr>
        </p:nvSpPr>
        <p:spPr>
          <a:xfrm>
            <a:off x="0" y="1069975"/>
            <a:ext cx="9144000" cy="60833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400" b="1" i="1" smtClean="0">
                <a:ea typeface="MS PGothic"/>
              </a:rPr>
              <a:t>			   </a:t>
            </a: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b="1" i="1" smtClean="0">
                <a:ea typeface="MS PGothic"/>
              </a:rPr>
              <a:t>	</a:t>
            </a:r>
            <a:r>
              <a:rPr lang="uk-UA" sz="2800" b="1" i="1" smtClean="0">
                <a:latin typeface="Arial" charset="0"/>
                <a:ea typeface="MS PGothic"/>
                <a:cs typeface="Arial" charset="0"/>
              </a:rPr>
              <a:t>Удосконалення інфраструктури призначених органів з оцінки відповідності на виконання робіт згідно з технічними регламентами</a:t>
            </a:r>
            <a:endParaRPr lang="uk-UA" sz="2800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800" b="1" i="1" smtClean="0">
              <a:latin typeface="Arial" charset="0"/>
              <a:ea typeface="MS PGothic"/>
              <a:cs typeface="Arial" charset="0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r>
              <a:rPr lang="uk-UA" sz="2500" b="1" i="1" smtClean="0">
                <a:ea typeface="MS PGothic"/>
              </a:rPr>
              <a:t>Продовжується робота з підготовки змін до законодавчих вимог у сфері оцінки відповідності та акредитації з метою приведення у відповідність до вимог законодавства Європейського Союзу та Угоди про технічні бар'єри у торгівлі СОТ.</a:t>
            </a:r>
            <a:endParaRPr lang="uk-UA" sz="2500" smtClean="0">
              <a:ea typeface="MS PGothic"/>
            </a:endParaRP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Проект Закону України “Про внесення змін до деяких законодавчих актів щодо технічних регламентів та оцінки відповідності” (реєстр. № 6235 від 11.04.2017)   20.03.2018 прийнято за основу, підготовлено для його розгляду у другому читанні. Очікується, що він буде прийнятий Верховною Радою України у 2018 році.</a:t>
            </a: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500" smtClean="0">
                <a:ea typeface="MS PGothic"/>
              </a:rPr>
              <a:t>			Прийняття законопроекту забезпечить максимально точне перенесення у національне законодавство вимог та практики країн ЄС у сфері технічного регулювання.</a:t>
            </a:r>
          </a:p>
        </p:txBody>
      </p:sp>
      <p:pic>
        <p:nvPicPr>
          <p:cNvPr id="35856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447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кутник 4"/>
          <p:cNvSpPr/>
          <p:nvPr/>
        </p:nvSpPr>
        <p:spPr>
          <a:xfrm>
            <a:off x="5232400" y="2159000"/>
            <a:ext cx="3213100" cy="4267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graphicFrame>
        <p:nvGraphicFramePr>
          <p:cNvPr id="35853" name="Object 13"/>
          <p:cNvGraphicFramePr>
            <a:graphicFrameLocks/>
          </p:cNvGraphicFramePr>
          <p:nvPr/>
        </p:nvGraphicFramePr>
        <p:xfrm>
          <a:off x="238125" y="2692400"/>
          <a:ext cx="85852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5" r:id="rId4" imgW="8583912" imgH="4163929" progId="Excel.Chart.8">
                  <p:embed/>
                </p:oleObj>
              </mc:Choice>
              <mc:Fallback>
                <p:oleObj r:id="rId4" imgW="8583912" imgH="4163929" progId="Excel.Chart.8">
                  <p:embed/>
                  <p:pic>
                    <p:nvPicPr>
                      <p:cNvPr id="0" name="Picture 1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125" y="2692400"/>
                        <a:ext cx="8585200" cy="416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8"/>
          <p:cNvSpPr>
            <a:spLocks noGrp="1"/>
          </p:cNvSpPr>
          <p:nvPr>
            <p:ph type="title" idx="4294967295"/>
          </p:nvPr>
        </p:nvSpPr>
        <p:spPr>
          <a:xfrm>
            <a:off x="2597150" y="188913"/>
            <a:ext cx="7342188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400" b="1" i="1" smtClean="0">
                <a:ea typeface="MS PGothic"/>
              </a:rPr>
              <a:t>Оцінка відповідності, технічні </a:t>
            </a:r>
            <a:br>
              <a:rPr lang="uk-UA" sz="2400" b="1" i="1" smtClean="0">
                <a:ea typeface="MS PGothic"/>
              </a:rPr>
            </a:br>
            <a:r>
              <a:rPr lang="uk-UA" sz="2400" b="1" i="1" smtClean="0">
                <a:ea typeface="MS PGothic"/>
              </a:rPr>
              <a:t>регламенти та акредитація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4294967295"/>
          </p:nvPr>
        </p:nvSpPr>
        <p:spPr>
          <a:xfrm>
            <a:off x="-341313" y="1509713"/>
            <a:ext cx="9485313" cy="6083300"/>
          </a:xfrm>
        </p:spPr>
        <p:txBody>
          <a:bodyPr/>
          <a:lstStyle/>
          <a:p>
            <a:pPr marL="609600" indent="-609600" algn="just">
              <a:lnSpc>
                <a:spcPct val="90000"/>
              </a:lnSpc>
              <a:buFont typeface="Arial" charset="0"/>
              <a:buNone/>
            </a:pPr>
            <a:r>
              <a:rPr lang="uk-UA" sz="4400" b="1" i="1" smtClean="0">
                <a:ea typeface="MS PGothic"/>
              </a:rPr>
              <a:t>		</a:t>
            </a:r>
            <a:r>
              <a:rPr lang="uk-UA" sz="2600" b="1" i="1" smtClean="0">
                <a:ea typeface="MS PGothic"/>
              </a:rPr>
              <a:t>   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У липні 2018 року затверджено зміни до 3 технічних регламентів у пріоритетних сферах для цілей Угоди АСАА, про що було поінформовано Європейську Комісію.</a:t>
            </a:r>
          </a:p>
          <a:p>
            <a:pPr lvl="1" algn="just">
              <a:lnSpc>
                <a:spcPct val="90000"/>
              </a:lnSpc>
              <a:buFont typeface="Arial" charset="0"/>
              <a:buNone/>
            </a:pPr>
            <a:r>
              <a:rPr lang="uk-UA" sz="2600" smtClean="0">
                <a:latin typeface="Arial" charset="0"/>
                <a:ea typeface="Helvetica Neue Light"/>
                <a:cs typeface="Arial" charset="0"/>
              </a:rPr>
              <a:t>		   Забезпечено прийняття 3 технічних регламентів щодо безпеки іграшок, рухомого обладнання, що працює під тиском, та приладів, що працюють на газоподібному паливі, що відповідають актам законодавства ЄС. </a:t>
            </a:r>
          </a:p>
          <a:p>
            <a:pPr lvl="1" algn="just">
              <a:lnSpc>
                <a:spcPct val="90000"/>
              </a:lnSpc>
              <a:buFont typeface="Arial" charset="0"/>
              <a:buNone/>
            </a:pPr>
            <a:r>
              <a:rPr lang="uk-UA" sz="2600" smtClean="0">
                <a:latin typeface="Arial" charset="0"/>
                <a:ea typeface="Helvetica Neue Light"/>
                <a:cs typeface="Arial" charset="0"/>
              </a:rPr>
              <a:t>			Упродовж 2018 року призначено 29 ООВ  згідно з 17 технічними регламентами, розширено сферу призначення 2 ООВ та обмежено сферу призначення  6 ООВ.  </a:t>
            </a:r>
          </a:p>
        </p:txBody>
      </p:sp>
      <p:pic>
        <p:nvPicPr>
          <p:cNvPr id="430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671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8"/>
          <p:cNvSpPr>
            <a:spLocks noGrp="1"/>
          </p:cNvSpPr>
          <p:nvPr>
            <p:ph type="title" idx="4294967295"/>
          </p:nvPr>
        </p:nvSpPr>
        <p:spPr>
          <a:xfrm>
            <a:off x="3567113" y="338138"/>
            <a:ext cx="5241925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400" b="1" i="1" smtClean="0">
                <a:ea typeface="MS PGothic"/>
              </a:rPr>
              <a:t>Оцінка відповідності, технічні </a:t>
            </a:r>
            <a:br>
              <a:rPr lang="uk-UA" sz="2400" b="1" i="1" smtClean="0">
                <a:ea typeface="MS PGothic"/>
              </a:rPr>
            </a:br>
            <a:r>
              <a:rPr lang="uk-UA" sz="2400" b="1" i="1" smtClean="0">
                <a:ea typeface="MS PGothic"/>
              </a:rPr>
              <a:t>регламенти та акредитація</a:t>
            </a:r>
          </a:p>
        </p:txBody>
      </p:sp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>
          <a:xfrm>
            <a:off x="46038" y="1816100"/>
            <a:ext cx="8763000" cy="6083300"/>
          </a:xfrm>
        </p:spPr>
        <p:txBody>
          <a:bodyPr/>
          <a:lstStyle/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600" b="1" i="1" smtClean="0">
                <a:ea typeface="MS PGothic"/>
              </a:rPr>
              <a:t>			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У квітні 2018 року НААУ отримало розширення Багатосторонньої Угоди про взаємне визнання (IAF MLA)  у 1 сфері “акредитація органів з сертифікації систем менеджменту” для 4 міжнародних стандартів ISO 22000,  ISO/IEC 27001,  ISO 50001 та ISO 13485.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600" b="1" i="1" smtClean="0">
                <a:latin typeface="Arial" charset="0"/>
                <a:ea typeface="MS PGothic"/>
                <a:cs typeface="Arial" charset="0"/>
              </a:rPr>
              <a:t>      За ініціативи Мінекономрозвитку забезпечено прийняття 4 змін до 2 технічних регламентів 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-</a:t>
            </a:r>
            <a:r>
              <a:rPr lang="uk-UA" sz="2600" b="1" i="1" smtClean="0">
                <a:latin typeface="Arial" charset="0"/>
                <a:ea typeface="MS PGothic"/>
                <a:cs typeface="Arial" charset="0"/>
              </a:rPr>
              <a:t> 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3 зміни до технічного регламенту </a:t>
            </a:r>
            <a:r>
              <a:rPr lang="uk-UA" sz="2600" i="1" smtClean="0">
                <a:latin typeface="Arial" charset="0"/>
                <a:ea typeface="MS PGothic"/>
                <a:cs typeface="Arial" charset="0"/>
              </a:rPr>
              <a:t>обмеження використання деяких небезпечних речовин в електричному та електронному обладнанні 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та        1 зміна до технічного регламенту</a:t>
            </a:r>
            <a:r>
              <a:rPr lang="uk-UA" sz="2600" i="1" smtClean="0">
                <a:latin typeface="Arial" charset="0"/>
                <a:ea typeface="MS PGothic"/>
                <a:cs typeface="Arial" charset="0"/>
              </a:rPr>
              <a:t> законодавчо регульованих засобів вимірювальної техніки.</a:t>
            </a:r>
            <a:r>
              <a:rPr lang="uk-UA" sz="2600" smtClean="0">
                <a:latin typeface="Arial" charset="0"/>
                <a:ea typeface="MS PGothic"/>
                <a:cs typeface="Arial" charset="0"/>
              </a:rPr>
              <a:t> </a:t>
            </a:r>
          </a:p>
        </p:txBody>
      </p:sp>
      <p:pic>
        <p:nvPicPr>
          <p:cNvPr id="4403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76600" cy="162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8"/>
          <p:cNvSpPr txBox="1">
            <a:spLocks/>
          </p:cNvSpPr>
          <p:nvPr/>
        </p:nvSpPr>
        <p:spPr bwMode="auto">
          <a:xfrm>
            <a:off x="2087563" y="266700"/>
            <a:ext cx="699611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2800" b="1">
                <a:latin typeface="Helvetica Neue Light"/>
                <a:ea typeface="Helvetica Neue Light"/>
                <a:cs typeface="Helvetica Neue Light"/>
              </a:rPr>
              <a:t> </a:t>
            </a:r>
            <a:r>
              <a:rPr lang="uk-UA" sz="2600" b="1" i="1">
                <a:latin typeface="Helvetica Neue Light"/>
                <a:ea typeface="Helvetica Neue Light"/>
                <a:cs typeface="Helvetica Neue Light"/>
              </a:rPr>
              <a:t>Міжнародне співробітництво</a:t>
            </a:r>
          </a:p>
        </p:txBody>
      </p:sp>
      <p:pic>
        <p:nvPicPr>
          <p:cNvPr id="45058" name="Picture 12" descr="Lithuania presents EU Presidency priorities in telecommunications, energy and trans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812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3"/>
          <p:cNvSpPr txBox="1">
            <a:spLocks/>
          </p:cNvSpPr>
          <p:nvPr/>
        </p:nvSpPr>
        <p:spPr bwMode="auto">
          <a:xfrm>
            <a:off x="33338" y="4506913"/>
            <a:ext cx="218122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Освоєно </a:t>
            </a:r>
            <a:r>
              <a:rPr lang="en-US" altLang="ja-JP" sz="1600" i="1">
                <a:latin typeface="Helvetica Neue UltraLight"/>
                <a:ea typeface="Helvetica Neue UltraLight"/>
                <a:cs typeface="Helvetica Neue UltraLight"/>
              </a:rPr>
              <a:t>    </a:t>
            </a: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    98,1 % коштів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Підготовлено лист до Міністерства фінансів </a:t>
            </a:r>
            <a:r>
              <a:rPr lang="en-US" altLang="ja-JP" sz="1600" i="1">
                <a:latin typeface="Helvetica Neue UltraLight"/>
                <a:ea typeface="Helvetica Neue UltraLight"/>
                <a:cs typeface="Helvetica Neue UltraLight"/>
              </a:rPr>
              <a:t> </a:t>
            </a: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 щодо </a:t>
            </a:r>
            <a:r>
              <a:rPr lang="uk-UA" sz="1600" i="1">
                <a:latin typeface="Helvetica Neue UltraLight"/>
                <a:ea typeface="Helvetica Neue UltraLight"/>
                <a:cs typeface="Helvetica Neue UltraLight"/>
              </a:rPr>
              <a:t>освоєння залишку невикористаних коштів.	</a:t>
            </a:r>
            <a:r>
              <a:rPr lang="uk-UA" sz="1400" i="1">
                <a:latin typeface="Helvetica Neue UltraLight"/>
                <a:ea typeface="Helvetica Neue UltraLight"/>
                <a:cs typeface="Helvetica Neue UltraLight"/>
              </a:rPr>
              <a:t>	 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1055688" y="1201738"/>
            <a:ext cx="7337425" cy="9096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2200">
                <a:solidFill>
                  <a:schemeClr val="tx1"/>
                </a:solidFill>
                <a:ea typeface="MS PGothic"/>
                <a:cs typeface="MS PGothic"/>
              </a:rPr>
              <a:t>Угода про оцінку відповідності та прийнятність </a:t>
            </a:r>
          </a:p>
          <a:p>
            <a:pPr algn="ctr"/>
            <a:r>
              <a:rPr lang="uk-UA" sz="2200">
                <a:solidFill>
                  <a:schemeClr val="tx1"/>
                </a:solidFill>
                <a:ea typeface="MS PGothic"/>
                <a:cs typeface="MS PGothic"/>
              </a:rPr>
              <a:t>промислових товарів (Угода АСАА)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193675" y="3327400"/>
            <a:ext cx="1846263" cy="939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2000">
                <a:solidFill>
                  <a:schemeClr val="tx1"/>
                </a:solidFill>
                <a:ea typeface="MS PGothic"/>
                <a:cs typeface="MS PGothic"/>
              </a:rPr>
              <a:t>Угода про фінансування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2347913" y="3343275"/>
            <a:ext cx="2170112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2000">
                <a:solidFill>
                  <a:schemeClr val="tx1"/>
                </a:solidFill>
                <a:ea typeface="MS PGothic"/>
                <a:cs typeface="MS PGothic"/>
              </a:rPr>
              <a:t>Активізація співробітництва</a:t>
            </a:r>
          </a:p>
        </p:txBody>
      </p:sp>
      <p:sp>
        <p:nvSpPr>
          <p:cNvPr id="9" name="Прямокутник 8"/>
          <p:cNvSpPr/>
          <p:nvPr/>
        </p:nvSpPr>
        <p:spPr>
          <a:xfrm>
            <a:off x="4672013" y="3343275"/>
            <a:ext cx="2347912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1900">
                <a:solidFill>
                  <a:schemeClr val="tx1"/>
                </a:solidFill>
                <a:ea typeface="MS PGothic"/>
                <a:cs typeface="MS PGothic"/>
              </a:rPr>
              <a:t>Координація участі у проектах технічної допомоги 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7135813" y="3343275"/>
            <a:ext cx="1833562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2000">
                <a:solidFill>
                  <a:schemeClr val="tx1"/>
                </a:solidFill>
                <a:ea typeface="MS PGothic"/>
                <a:cs typeface="MS PGothic"/>
              </a:rPr>
              <a:t>Проведення міжнародних форумів</a:t>
            </a:r>
          </a:p>
        </p:txBody>
      </p:sp>
      <p:sp>
        <p:nvSpPr>
          <p:cNvPr id="45065" name="Rectangle 3"/>
          <p:cNvSpPr txBox="1">
            <a:spLocks/>
          </p:cNvSpPr>
          <p:nvPr/>
        </p:nvSpPr>
        <p:spPr bwMode="auto">
          <a:xfrm>
            <a:off x="2214563" y="4506913"/>
            <a:ext cx="2170112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Взято участь у    35 засіданнях комісій та             11 заходах міжнародного характеру.</a:t>
            </a:r>
          </a:p>
        </p:txBody>
      </p:sp>
      <p:sp>
        <p:nvSpPr>
          <p:cNvPr id="45066" name="Rectangle 3"/>
          <p:cNvSpPr txBox="1">
            <a:spLocks/>
          </p:cNvSpPr>
          <p:nvPr/>
        </p:nvSpPr>
        <p:spPr bwMode="auto">
          <a:xfrm>
            <a:off x="4730750" y="4506913"/>
            <a:ext cx="2170113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Співпраця з            6 проектами технічної допомоги.</a:t>
            </a:r>
          </a:p>
        </p:txBody>
      </p:sp>
      <p:sp>
        <p:nvSpPr>
          <p:cNvPr id="45067" name="Rectangle 3"/>
          <p:cNvSpPr txBox="1">
            <a:spLocks/>
          </p:cNvSpPr>
          <p:nvPr/>
        </p:nvSpPr>
        <p:spPr bwMode="auto">
          <a:xfrm>
            <a:off x="7019925" y="4491038"/>
            <a:ext cx="19494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Проведено     3 форуми.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Заплановано проведення    3 форумів у містах Дніпрі, Львові, Полтаві.</a:t>
            </a:r>
          </a:p>
        </p:txBody>
      </p:sp>
      <p:sp>
        <p:nvSpPr>
          <p:cNvPr id="45068" name="Rectangle 3"/>
          <p:cNvSpPr txBox="1">
            <a:spLocks/>
          </p:cNvSpPr>
          <p:nvPr/>
        </p:nvSpPr>
        <p:spPr bwMode="auto">
          <a:xfrm>
            <a:off x="420688" y="2351088"/>
            <a:ext cx="8462962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i="1">
                <a:latin typeface="Helvetica Neue UltraLight"/>
                <a:ea typeface="Helvetica Neue UltraLight"/>
                <a:cs typeface="Helvetica Neue UltraLight"/>
              </a:rPr>
              <a:t>Виконання положень Дорожньої карти </a:t>
            </a:r>
            <a:r>
              <a:rPr lang="uk-UA" i="1">
                <a:latin typeface="Helvetica Neue UltraLight"/>
                <a:ea typeface="Helvetica Neue UltraLight"/>
                <a:cs typeface="Helvetica Neue UltraLight"/>
              </a:rPr>
              <a:t>підписання Угоди АСАА.</a:t>
            </a:r>
            <a:endParaRPr lang="uk-UA" altLang="ja-JP" i="1">
              <a:latin typeface="Helvetica Neue UltraLight"/>
              <a:ea typeface="Helvetica Neue UltraLight"/>
              <a:cs typeface="Helvetica Neue UltraLight"/>
            </a:endParaRP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i="1">
                <a:latin typeface="Helvetica Neue UltraLight"/>
                <a:ea typeface="Helvetica Neue UltraLight"/>
                <a:cs typeface="Helvetica Neue UltraLight"/>
              </a:rPr>
              <a:t>Засідання Робочої групи з технічних бар'єрів у торгівлі 27.02.2019</a:t>
            </a:r>
            <a:r>
              <a:rPr lang="uk-UA" i="1">
                <a:latin typeface="Helvetica Neue UltraLight"/>
                <a:ea typeface="Helvetica Neue UltraLight"/>
                <a:cs typeface="Helvetica Neue UltraLight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8"/>
          <p:cNvSpPr>
            <a:spLocks noGrp="1"/>
          </p:cNvSpPr>
          <p:nvPr>
            <p:ph type="title" idx="4294967295"/>
          </p:nvPr>
        </p:nvSpPr>
        <p:spPr>
          <a:xfrm>
            <a:off x="3214688" y="136525"/>
            <a:ext cx="5819775" cy="9779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300" b="1" u="sng" smtClean="0">
                <a:ea typeface="MS PGothic"/>
              </a:rPr>
              <a:t>Завдання системи технічного регулювання, стандартизації, метрології України до кінця 201</a:t>
            </a:r>
            <a:r>
              <a:rPr lang="en-US" sz="2300" b="1" u="sng" smtClean="0">
                <a:ea typeface="MS PGothic"/>
              </a:rPr>
              <a:t>9</a:t>
            </a:r>
            <a:r>
              <a:rPr lang="uk-UA" sz="2300" b="1" u="sng" smtClean="0">
                <a:ea typeface="MS PGothic"/>
              </a:rPr>
              <a:t> року: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4294967295"/>
          </p:nvPr>
        </p:nvSpPr>
        <p:spPr>
          <a:xfrm>
            <a:off x="-538163" y="1503363"/>
            <a:ext cx="9572626" cy="6083300"/>
          </a:xfrm>
        </p:spPr>
        <p:txBody>
          <a:bodyPr/>
          <a:lstStyle/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Продовження  виконання</a:t>
            </a:r>
            <a:r>
              <a:rPr lang="uk-UA" sz="2400" b="1" dirty="0" smtClean="0">
                <a:ea typeface="MS PGothic"/>
              </a:rPr>
              <a:t> </a:t>
            </a:r>
            <a:r>
              <a:rPr lang="uk-UA" sz="2400" dirty="0" smtClean="0">
                <a:ea typeface="MS PGothic"/>
              </a:rPr>
              <a:t>18 заходів Стратегії розвитку системи технічного регулювання на період до 2020 року.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sz="2400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Підготовка проекту Стратегії розвитку технічного регулювання до 2025 року.</a:t>
            </a:r>
            <a:endParaRPr lang="uk-UA" sz="2400" b="1" u="sng" dirty="0" smtClean="0">
              <a:ea typeface="MS PGothic"/>
            </a:endParaRPr>
          </a:p>
          <a:p>
            <a:pPr marL="609600" indent="-609600" algn="ctr">
              <a:lnSpc>
                <a:spcPct val="80000"/>
              </a:lnSpc>
              <a:buFont typeface="Arial" charset="0"/>
              <a:buNone/>
            </a:pPr>
            <a:r>
              <a:rPr lang="en-US" sz="2400" b="1" dirty="0" smtClean="0">
                <a:ea typeface="MS PGothic"/>
              </a:rPr>
              <a:t>		</a:t>
            </a:r>
            <a:r>
              <a:rPr lang="uk-UA" sz="2400" b="1" u="sng" dirty="0" smtClean="0">
                <a:ea typeface="MS PGothic"/>
              </a:rPr>
              <a:t>Стандартизація</a:t>
            </a:r>
          </a:p>
          <a:p>
            <a:pPr marL="609600" indent="-609600" algn="ctr">
              <a:lnSpc>
                <a:spcPct val="80000"/>
              </a:lnSpc>
              <a:buFont typeface="Arial" charset="0"/>
              <a:buNone/>
            </a:pPr>
            <a:endParaRPr lang="uk-UA" sz="300" b="1" u="sng" dirty="0" smtClean="0">
              <a:ea typeface="MS PGothic"/>
            </a:endParaRP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sz="2400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Удосконалення законодавства: супроводження                           4 законопроектів у ВРУ.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sz="2400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Зміцнення інституційної спроможності НОС.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sz="2400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Перегляд переліків національних стандартів під відповідні технічні регламенти у зв’язку оновленням переліків європейських стандартів.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en-US" sz="2400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Прийняття в рік не менш ніж 2000 міжнародних та європейських стандартів як національних, забезпечивши до 2022 року рівень гармонізації не менш ніж 80 %.</a:t>
            </a:r>
          </a:p>
        </p:txBody>
      </p:sp>
      <p:pic>
        <p:nvPicPr>
          <p:cNvPr id="4915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1175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8"/>
          <p:cNvSpPr>
            <a:spLocks noGrp="1"/>
          </p:cNvSpPr>
          <p:nvPr>
            <p:ph type="title" idx="4294967295"/>
          </p:nvPr>
        </p:nvSpPr>
        <p:spPr>
          <a:xfrm>
            <a:off x="3214688" y="136525"/>
            <a:ext cx="5819775" cy="9779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300" b="1" u="sng" smtClean="0">
                <a:ea typeface="MS PGothic"/>
              </a:rPr>
              <a:t>Завдання системи технічного регулювання, стандартизації, метрології України до кінця 2019 року:</a:t>
            </a:r>
          </a:p>
        </p:txBody>
      </p:sp>
      <p:sp>
        <p:nvSpPr>
          <p:cNvPr id="50178" name="Rectangle 3"/>
          <p:cNvSpPr>
            <a:spLocks noGrp="1"/>
          </p:cNvSpPr>
          <p:nvPr>
            <p:ph type="body" idx="4294967295"/>
          </p:nvPr>
        </p:nvSpPr>
        <p:spPr>
          <a:xfrm>
            <a:off x="-457200" y="1376363"/>
            <a:ext cx="9491663" cy="6083300"/>
          </a:xfrm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Arial" charset="0"/>
              <a:buNone/>
            </a:pPr>
            <a:r>
              <a:rPr lang="uk-UA" sz="2400" b="1" u="sng" smtClean="0">
                <a:ea typeface="MS PGothic"/>
              </a:rPr>
              <a:t>Метрологія</a:t>
            </a:r>
            <a:endParaRPr lang="uk-UA" sz="2400" u="sng" smtClean="0">
              <a:ea typeface="MS PGothic"/>
            </a:endParaRPr>
          </a:p>
          <a:p>
            <a:pPr marL="609600" indent="-609600" algn="just">
              <a:lnSpc>
                <a:spcPct val="75000"/>
              </a:lnSpc>
              <a:buFont typeface="Arial" charset="0"/>
              <a:buNone/>
            </a:pPr>
            <a:r>
              <a:rPr lang="uk-UA" sz="2000" smtClean="0">
                <a:ea typeface="MS PGothic"/>
              </a:rPr>
              <a:t>		   </a:t>
            </a:r>
            <a:r>
              <a:rPr lang="uk-UA" sz="2300" smtClean="0">
                <a:ea typeface="MS PGothic"/>
              </a:rPr>
              <a:t>Забезпечення створення 3, удосконалення 3 та звірення                         2 державних первинних еталонів.</a:t>
            </a:r>
          </a:p>
          <a:p>
            <a:pPr marL="609600" indent="-609600" algn="just">
              <a:lnSpc>
                <a:spcPct val="75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   Погодження проекту Закону України «Про приєднання  України до Міжнародної організації законодавчої метрології» із заінтересованими ЦОВВ та подання до ВРУ.</a:t>
            </a:r>
          </a:p>
          <a:p>
            <a:pPr marL="609600" indent="-609600" algn="just">
              <a:lnSpc>
                <a:spcPct val="75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   Супроводження у ВРУ проекту Закону України "Про внесення змін до деяких законів України щодо метрології та метрологічної діяльності" (реєстр. № 9061 від 06.09.2018).</a:t>
            </a:r>
          </a:p>
          <a:p>
            <a:pPr marL="609600" indent="-609600" algn="just">
              <a:lnSpc>
                <a:spcPct val="75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   У разі прийняття ВРУ Закону України «Про внесення змін до деяких законодавчих актів України щодо технічних регламентів та оцінки відповідності» (реєстр. № 6235 від 24.03.2017), розроблення 12 проектів нормативно-правових актів у сфері метрології.</a:t>
            </a:r>
            <a:endParaRPr lang="ru-RU" sz="2300" smtClean="0">
              <a:ea typeface="MS PGothic"/>
            </a:endParaRPr>
          </a:p>
          <a:p>
            <a:pPr marL="609600" indent="-609600" algn="just">
              <a:lnSpc>
                <a:spcPct val="75000"/>
              </a:lnSpc>
              <a:buFont typeface="Arial" charset="0"/>
              <a:buNone/>
            </a:pPr>
            <a:r>
              <a:rPr lang="ru-RU" sz="2300" smtClean="0">
                <a:ea typeface="MS PGothic"/>
              </a:rPr>
              <a:t>		   </a:t>
            </a:r>
            <a:r>
              <a:rPr lang="uk-UA" sz="2300" smtClean="0">
                <a:ea typeface="MS PGothic"/>
              </a:rPr>
              <a:t>Здійснення уповноваження на проведення повірки ЗВТ                   28 державних підприємств та установ, що належать до сфери управління Мінекономрозвитку</a:t>
            </a:r>
            <a:r>
              <a:rPr lang="ru-RU" sz="2300" smtClean="0">
                <a:ea typeface="MS PGothic"/>
              </a:rPr>
              <a:t>.</a:t>
            </a:r>
            <a:r>
              <a:rPr lang="uk-UA" sz="2300" smtClean="0">
                <a:ea typeface="MS PGothic"/>
              </a:rPr>
              <a:t> </a:t>
            </a:r>
            <a:endParaRPr lang="uk-UA" sz="2300" i="1" smtClean="0">
              <a:ea typeface="MS PGothic"/>
            </a:endParaRP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300" i="1" smtClean="0">
                <a:ea typeface="MS PGothic"/>
              </a:rPr>
              <a:t> 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i="1" smtClean="0">
                <a:ea typeface="MS PGothic"/>
              </a:rPr>
              <a:t> </a:t>
            </a:r>
          </a:p>
        </p:txBody>
      </p:sp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14688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2100"/>
            <a:ext cx="8229600" cy="703263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400" b="1" u="sng" smtClean="0">
                <a:ea typeface="MS PGothic"/>
              </a:rPr>
              <a:t>Завдання системи технічного </a:t>
            </a:r>
            <a:br>
              <a:rPr lang="uk-UA" sz="2400" b="1" u="sng" smtClean="0">
                <a:ea typeface="MS PGothic"/>
              </a:rPr>
            </a:br>
            <a:r>
              <a:rPr lang="uk-UA" sz="2400" b="1" u="sng" smtClean="0">
                <a:ea typeface="MS PGothic"/>
              </a:rPr>
              <a:t>регулювання, стандартизації, </a:t>
            </a:r>
            <a:br>
              <a:rPr lang="uk-UA" sz="2400" b="1" u="sng" smtClean="0">
                <a:ea typeface="MS PGothic"/>
              </a:rPr>
            </a:br>
            <a:r>
              <a:rPr lang="uk-UA" sz="2400" b="1" u="sng" smtClean="0">
                <a:ea typeface="MS PGothic"/>
              </a:rPr>
              <a:t>метрології України до кінця 2019 року:</a:t>
            </a:r>
          </a:p>
        </p:txBody>
      </p:sp>
      <p:sp>
        <p:nvSpPr>
          <p:cNvPr id="51202" name="Rectangle 3"/>
          <p:cNvSpPr>
            <a:spLocks noGrp="1"/>
          </p:cNvSpPr>
          <p:nvPr>
            <p:ph type="body" idx="4294967295"/>
          </p:nvPr>
        </p:nvSpPr>
        <p:spPr>
          <a:xfrm>
            <a:off x="0" y="1398588"/>
            <a:ext cx="8882063" cy="6450012"/>
          </a:xfrm>
        </p:spPr>
        <p:txBody>
          <a:bodyPr/>
          <a:lstStyle/>
          <a:p>
            <a:pPr marL="381000" indent="-381000" algn="ctr">
              <a:lnSpc>
                <a:spcPct val="80000"/>
              </a:lnSpc>
              <a:buFont typeface="Arial" charset="0"/>
              <a:buNone/>
            </a:pPr>
            <a:r>
              <a:rPr lang="uk-UA" sz="2300" b="1" u="sng" smtClean="0">
                <a:ea typeface="MS PGothic"/>
              </a:rPr>
              <a:t>Оцінка відповідності, технічні регламенти та акредитація</a:t>
            </a:r>
            <a:endParaRPr lang="uk-UA" sz="2300" u="sng" smtClean="0">
              <a:ea typeface="MS PGothic"/>
            </a:endParaRP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000" smtClean="0">
                <a:ea typeface="MS PGothic"/>
              </a:rPr>
              <a:t>          </a:t>
            </a:r>
            <a:r>
              <a:rPr lang="uk-UA" sz="2200" smtClean="0">
                <a:ea typeface="MS PGothic"/>
              </a:rPr>
              <a:t>Забезпечення супроводження у ВРУ 1 проекту Закону України «Про внесення змін до деяких законодавчих актів України щодо технічних регламентів та оцінки відповідності» (реєстр. № 6235 від 23.03.2017) та у разі його прийняття розроблення 18 нормативно-правових актів, необхідних для реалізації його положень.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           Забезпечення координації робіт з розроблення 39 нових та перегляду 11 технічних регламентів згідно з планами розроблення технічних регламентів на 2018 та 2019 роки.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          Продовження удосконалення інфраструктури призначених ООВ на виконання робіт згідно з технічними регламентами.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           Забезпечення проведення моніторингу 7 призначених ООВ стосовно їх відповідності вимогам до призначених органів і виконання ними своїх обов’язків, установлених Законом України "Про технічні регламенти та оцінку відповідності" та відповідними технічними регламентами та моніторингу НААУ.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           Забезпечення введення в промислову експлуатацію автоматизованої системи “Технічні регламенти”.</a:t>
            </a:r>
            <a:endParaRPr lang="uk-UA" sz="2200" b="1" u="sng" smtClean="0">
              <a:ea typeface="MS PGothic"/>
            </a:endParaRPr>
          </a:p>
        </p:txBody>
      </p:sp>
      <p:pic>
        <p:nvPicPr>
          <p:cNvPr id="51203" name="Picture 8" descr="http://nikorupciji.org/wp-content/uploads/2017/04/%D0%97%D0%B0%D0%BF%D0%B8%D1%81%D0%B0%D1%82%D0%B8-32-300x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81263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400" b="1" u="sng" smtClean="0">
                <a:ea typeface="MS PGothic"/>
              </a:rPr>
              <a:t>Завдання системи технічного </a:t>
            </a:r>
            <a:br>
              <a:rPr lang="uk-UA" sz="2400" b="1" u="sng" smtClean="0">
                <a:ea typeface="MS PGothic"/>
              </a:rPr>
            </a:br>
            <a:r>
              <a:rPr lang="uk-UA" sz="2400" b="1" u="sng" smtClean="0">
                <a:ea typeface="MS PGothic"/>
              </a:rPr>
              <a:t>регулювання, стандартизації, </a:t>
            </a:r>
            <a:br>
              <a:rPr lang="uk-UA" sz="2400" b="1" u="sng" smtClean="0">
                <a:ea typeface="MS PGothic"/>
              </a:rPr>
            </a:br>
            <a:r>
              <a:rPr lang="uk-UA" sz="2400" b="1" u="sng" smtClean="0">
                <a:ea typeface="MS PGothic"/>
              </a:rPr>
              <a:t>метрології України до кінця 2019 року:</a:t>
            </a:r>
          </a:p>
        </p:txBody>
      </p:sp>
      <p:sp>
        <p:nvSpPr>
          <p:cNvPr id="52226" name="Rectangle 3"/>
          <p:cNvSpPr>
            <a:spLocks noGrp="1"/>
          </p:cNvSpPr>
          <p:nvPr>
            <p:ph type="body" idx="4294967295"/>
          </p:nvPr>
        </p:nvSpPr>
        <p:spPr>
          <a:xfrm>
            <a:off x="-74613" y="1465263"/>
            <a:ext cx="9218613" cy="60833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uk-UA" sz="2800" b="1" u="sng" smtClean="0">
                <a:ea typeface="MS PGothic"/>
              </a:rPr>
              <a:t>Міжнародне співробітництво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smtClean="0">
              <a:ea typeface="MS PGothic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           Підготовка до підписання Угоди АСАА, зокрема, виконання положень Дорожньої карти підписання Угоди АСАА.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uk-UA" sz="1000" smtClean="0">
              <a:ea typeface="MS PGothic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           Проведення 3 міжнародних форумів з питань технічного регулювання у містах Дніпрі, Львові, Полтаві.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uk-UA" sz="3700" i="1" smtClean="0">
              <a:ea typeface="MS PGothic"/>
            </a:endParaRPr>
          </a:p>
        </p:txBody>
      </p:sp>
      <p:pic>
        <p:nvPicPr>
          <p:cNvPr id="52227" name="Picture 43" descr="Прапори України та Є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8125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Templat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4209</TotalTime>
  <Words>520</Words>
  <Application>Microsoft Office PowerPoint</Application>
  <PresentationFormat>Экран (4:3)</PresentationFormat>
  <Paragraphs>215</Paragraphs>
  <Slides>18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NewTemplateME</vt:lpstr>
      <vt:lpstr>Диаграмма Microsoft Excel</vt:lpstr>
      <vt:lpstr>Діаграма</vt:lpstr>
      <vt:lpstr>   ТЕЗИ ВИСТУПУ директора департаменту технічного регулювання Мінекономрозвитку  Віткіна Леоніда Михайловича  на засіданні науково-технічної ради у сфері технічного регулювання при Міністерстві економічного розвитку і торгівлі України, 22.01.2019, м. Київ   </vt:lpstr>
      <vt:lpstr>Презентация PowerPoint</vt:lpstr>
      <vt:lpstr> Стандартизація</vt:lpstr>
      <vt:lpstr> Стандартизація</vt:lpstr>
      <vt:lpstr> Стандартизація</vt:lpstr>
      <vt:lpstr> Стандартизація</vt:lpstr>
      <vt:lpstr> Метрологія</vt:lpstr>
      <vt:lpstr>Метрологія</vt:lpstr>
      <vt:lpstr> Оцінка відповідності, технічні регламенти та акредитація</vt:lpstr>
      <vt:lpstr>Оцінка відповідності, технічні регламенти та акредитація</vt:lpstr>
      <vt:lpstr> Оцінка відповідності, технічні регламенти та акредитація</vt:lpstr>
      <vt:lpstr> Оцінка відповідності, технічні  регламенти та акредитація</vt:lpstr>
      <vt:lpstr> Оцінка відповідності, технічні  регламенти та акредитація</vt:lpstr>
      <vt:lpstr>Презентация PowerPoint</vt:lpstr>
      <vt:lpstr> Завдання системи технічного регулювання, стандартизації, метрології України до кінця 2019 року:</vt:lpstr>
      <vt:lpstr> Завдання системи технічного регулювання, стандартизації, метрології України до кінця 2019 року:</vt:lpstr>
      <vt:lpstr> Завдання системи технічного  регулювання, стандартизації,  метрології України до кінця 2019 року:</vt:lpstr>
      <vt:lpstr> Завдання системи технічного  регулювання, стандартизації,  метрології України до кінця 2019 року: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106</dc:creator>
  <cp:lastModifiedBy>КОРЧОВА Тетяна Володимирівна</cp:lastModifiedBy>
  <cp:revision>598</cp:revision>
  <dcterms:created xsi:type="dcterms:W3CDTF">2015-04-28T09:54:28Z</dcterms:created>
  <dcterms:modified xsi:type="dcterms:W3CDTF">2019-01-24T12:56:33Z</dcterms:modified>
</cp:coreProperties>
</file>