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8" r:id="rId2"/>
    <p:sldId id="259" r:id="rId3"/>
    <p:sldId id="269" r:id="rId4"/>
    <p:sldId id="267" r:id="rId5"/>
    <p:sldId id="268" r:id="rId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03" autoAdjust="0"/>
  </p:normalViewPr>
  <p:slideViewPr>
    <p:cSldViewPr>
      <p:cViewPr varScale="1">
        <p:scale>
          <a:sx n="83" d="100"/>
          <a:sy n="83" d="100"/>
        </p:scale>
        <p:origin x="-15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A6E8F-6812-46E6-BC9E-A6FE5F936908}" type="datetimeFigureOut">
              <a:rPr lang="uk-UA" smtClean="0"/>
              <a:t>17.09.2014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70B49-C5F2-45CB-8967-C8C457CB4F6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16122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A8E3ED3-B475-4AE2-A78A-1E979BCD21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D107679-3958-4133-ABF4-7409C087A8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001" y="273629"/>
            <a:ext cx="2054880" cy="61854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0" y="273629"/>
            <a:ext cx="6029280" cy="6185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A69F42F-8AF5-41D4-B7F0-4EFABA9EBF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2400" cy="15654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>
          <a:xfrm>
            <a:off x="4376160" y="6495082"/>
            <a:ext cx="1081440" cy="357157"/>
          </a:xfrm>
        </p:spPr>
        <p:txBody>
          <a:bodyPr/>
          <a:lstStyle>
            <a:lvl1pPr>
              <a:defRPr/>
            </a:lvl1pPr>
          </a:lstStyle>
          <a:p>
            <a:fld id="{9ADE343F-A716-448A-871D-B4A63BA9F5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2400" cy="15654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1" y="1934123"/>
            <a:ext cx="8222400" cy="2193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6481" y="4265728"/>
            <a:ext cx="8222400" cy="21933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>
          <a:xfrm>
            <a:off x="4376160" y="6495082"/>
            <a:ext cx="1081440" cy="357157"/>
          </a:xfrm>
        </p:spPr>
        <p:txBody>
          <a:bodyPr/>
          <a:lstStyle>
            <a:lvl1pPr>
              <a:defRPr/>
            </a:lvl1pPr>
          </a:lstStyle>
          <a:p>
            <a:fld id="{CF379681-173B-4485-B9F6-9B8F20B0E8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6481" y="273629"/>
            <a:ext cx="8222400" cy="15654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6480" y="1934123"/>
            <a:ext cx="4042080" cy="2193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36801" y="1934123"/>
            <a:ext cx="4042080" cy="2193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6480" y="4265728"/>
            <a:ext cx="4042080" cy="21933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36801" y="4265728"/>
            <a:ext cx="4042080" cy="21933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>
          <a:xfrm>
            <a:off x="4376160" y="6495082"/>
            <a:ext cx="1081440" cy="357157"/>
          </a:xfrm>
        </p:spPr>
        <p:txBody>
          <a:bodyPr/>
          <a:lstStyle>
            <a:lvl1pPr>
              <a:defRPr/>
            </a:lvl1pPr>
          </a:lstStyle>
          <a:p>
            <a:fld id="{D75BAF6F-2FD5-4E8D-B152-E7F429BDB0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41B8F51-9ABA-45F0-85E6-3B7427C91E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726" indent="0">
              <a:buNone/>
              <a:defRPr sz="1600"/>
            </a:lvl2pPr>
            <a:lvl3pPr marL="829452" indent="0">
              <a:buNone/>
              <a:defRPr sz="1500"/>
            </a:lvl3pPr>
            <a:lvl4pPr marL="1244178" indent="0">
              <a:buNone/>
              <a:defRPr sz="1300"/>
            </a:lvl4pPr>
            <a:lvl5pPr marL="1658904" indent="0">
              <a:buNone/>
              <a:defRPr sz="1300"/>
            </a:lvl5pPr>
            <a:lvl6pPr marL="2073631" indent="0">
              <a:buNone/>
              <a:defRPr sz="1300"/>
            </a:lvl6pPr>
            <a:lvl7pPr marL="2488357" indent="0">
              <a:buNone/>
              <a:defRPr sz="1300"/>
            </a:lvl7pPr>
            <a:lvl8pPr marL="2903083" indent="0">
              <a:buNone/>
              <a:defRPr sz="1300"/>
            </a:lvl8pPr>
            <a:lvl9pPr marL="3317809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FDFCD8B7-575C-4BD0-955B-4FAABADA31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934124"/>
            <a:ext cx="404208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6801" y="1934124"/>
            <a:ext cx="404208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D9D01CE-1F89-4CAE-A7DF-0D5A388188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8154CAD-B2AD-4C32-A446-16D6B589C2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A96B2C2-4975-4FD5-9075-F8D3FE8B86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0FE5EBE-6DEA-49C3-B6E8-4516932B87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F2123179-8429-446E-8AB9-CED80FF1F8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FA447A1F-E4B8-47EF-B494-2AA9A80687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Freeform 1"/>
          <p:cNvSpPr>
            <a:spLocks noChangeArrowheads="1"/>
          </p:cNvSpPr>
          <p:nvPr/>
        </p:nvSpPr>
        <p:spPr bwMode="auto">
          <a:xfrm>
            <a:off x="-8639" y="-7201"/>
            <a:ext cx="9162720" cy="1041230"/>
          </a:xfrm>
          <a:custGeom>
            <a:avLst/>
            <a:gdLst>
              <a:gd name="T0" fmla="*/ 0 w 5772"/>
              <a:gd name="T1" fmla="*/ 0 h 656"/>
              <a:gd name="T2" fmla="*/ 5772 w 5772"/>
              <a:gd name="T3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0" t="T1" r="T2" b="T3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EBF8"/>
              </a:gs>
              <a:gs pos="100000">
                <a:srgbClr val="0079AF">
                  <a:alpha val="45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uk-UA" sz="1400">
              <a:solidFill>
                <a:srgbClr val="FFFFFF"/>
              </a:solidFill>
            </a:endParaRPr>
          </a:p>
        </p:txBody>
      </p:sp>
      <p:sp>
        <p:nvSpPr>
          <p:cNvPr id="2050" name="Freeform 2"/>
          <p:cNvSpPr>
            <a:spLocks noChangeArrowheads="1"/>
          </p:cNvSpPr>
          <p:nvPr/>
        </p:nvSpPr>
        <p:spPr bwMode="auto">
          <a:xfrm>
            <a:off x="4380481" y="-7201"/>
            <a:ext cx="4762080" cy="637987"/>
          </a:xfrm>
          <a:custGeom>
            <a:avLst/>
            <a:gdLst>
              <a:gd name="T0" fmla="*/ 0 w 3000"/>
              <a:gd name="T1" fmla="*/ 0 h 595"/>
              <a:gd name="T2" fmla="*/ 3000 w 3000"/>
              <a:gd name="T3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0" t="T1" r="T2" b="T3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009BE5"/>
              </a:gs>
              <a:gs pos="100000">
                <a:srgbClr val="00ADB6">
                  <a:alpha val="45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uk-UA" sz="1400">
              <a:solidFill>
                <a:srgbClr val="FFFFFF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6481" y="273629"/>
            <a:ext cx="8222400" cy="156544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42452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1" y="1934124"/>
            <a:ext cx="822240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1639" tIns="42452" rIns="81639" bIns="424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456481" y="6356828"/>
            <a:ext cx="2134080" cy="36579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uk-UA" sz="140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666880" y="6356828"/>
            <a:ext cx="3352320" cy="36579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uk-UA" sz="1400">
              <a:solidFill>
                <a:srgbClr val="FFFFFF"/>
              </a:solidFill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376160" y="6495082"/>
            <a:ext cx="1081440" cy="35715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buClrTx/>
              <a:buFontTx/>
              <a:buNone/>
              <a:tabLst>
                <a:tab pos="656650" algn="l"/>
              </a:tabLst>
              <a:defRPr sz="1600" b="1">
                <a:solidFill>
                  <a:srgbClr val="000000"/>
                </a:solidFill>
              </a:defRPr>
            </a:lvl1pPr>
          </a:lstStyle>
          <a:p>
            <a:pPr defTabSz="407526" fontAlgn="base">
              <a:spcBef>
                <a:spcPct val="0"/>
              </a:spcBef>
              <a:spcAft>
                <a:spcPct val="0"/>
              </a:spcAft>
              <a:buSzPct val="100000"/>
            </a:pPr>
            <a:fld id="{ECAC737C-2EED-4626-A19E-69117DF49875}" type="slidenum">
              <a:rPr lang="ru-RU"/>
              <a:pPr defTabSz="407526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‹#›</a:t>
            </a:fld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18721" y="203062"/>
            <a:ext cx="9172801" cy="640867"/>
            <a:chOff x="-13" y="141"/>
            <a:chExt cx="6370" cy="445"/>
          </a:xfrm>
        </p:grpSpPr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-13" y="141"/>
              <a:ext cx="6358" cy="445"/>
              <a:chOff x="-13" y="141"/>
              <a:chExt cx="6358" cy="445"/>
            </a:xfrm>
          </p:grpSpPr>
          <p:pic>
            <p:nvPicPr>
              <p:cNvPr id="2058" name="Picture 10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2" y="141"/>
                <a:ext cx="6343" cy="44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2059" name="Text Box 11"/>
              <p:cNvSpPr txBox="1">
                <a:spLocks noChangeArrowheads="1"/>
              </p:cNvSpPr>
              <p:nvPr/>
            </p:nvSpPr>
            <p:spPr bwMode="auto">
              <a:xfrm rot="21420000">
                <a:off x="-13" y="333"/>
                <a:ext cx="0" cy="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407526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</a:pPr>
                <a:endParaRPr lang="uk-UA" sz="14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-13" y="172"/>
              <a:ext cx="6370" cy="385"/>
              <a:chOff x="-13" y="172"/>
              <a:chExt cx="6370" cy="385"/>
            </a:xfrm>
          </p:grpSpPr>
          <p:pic>
            <p:nvPicPr>
              <p:cNvPr id="2061" name="Picture 13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-2" y="172"/>
                <a:ext cx="6359" cy="38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2062" name="Text Box 14"/>
              <p:cNvSpPr txBox="1">
                <a:spLocks noChangeArrowheads="1"/>
              </p:cNvSpPr>
              <p:nvPr/>
            </p:nvSpPr>
            <p:spPr bwMode="auto">
              <a:xfrm rot="21420000">
                <a:off x="-13" y="364"/>
                <a:ext cx="0" cy="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407526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</a:pPr>
                <a:endParaRPr lang="uk-UA" sz="1400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986881" y="6088960"/>
            <a:ext cx="1697760" cy="6379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56480" y="6139365"/>
            <a:ext cx="1893600" cy="56309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407526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marL="673930" indent="-259204" algn="ctr" defTabSz="407526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Arial" charset="0"/>
          <a:ea typeface="Microsoft YaHei" charset="-122"/>
        </a:defRPr>
      </a:lvl2pPr>
      <a:lvl3pPr marL="1036815" indent="-207363" algn="ctr" defTabSz="407526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Arial" charset="0"/>
          <a:ea typeface="Microsoft YaHei" charset="-122"/>
        </a:defRPr>
      </a:lvl3pPr>
      <a:lvl4pPr marL="1451541" indent="-207363" algn="ctr" defTabSz="407526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Arial" charset="0"/>
          <a:ea typeface="Microsoft YaHei" charset="-122"/>
        </a:defRPr>
      </a:lvl4pPr>
      <a:lvl5pPr marL="1866268" indent="-207363" algn="ctr" defTabSz="407526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Arial" charset="0"/>
          <a:ea typeface="Microsoft YaHei" charset="-122"/>
        </a:defRPr>
      </a:lvl5pPr>
      <a:lvl6pPr marL="2280994" indent="-207363" algn="ctr" defTabSz="407526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Arial" charset="0"/>
          <a:ea typeface="Microsoft YaHei" charset="-122"/>
        </a:defRPr>
      </a:lvl6pPr>
      <a:lvl7pPr marL="2695720" indent="-207363" algn="ctr" defTabSz="407526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Arial" charset="0"/>
          <a:ea typeface="Microsoft YaHei" charset="-122"/>
        </a:defRPr>
      </a:lvl7pPr>
      <a:lvl8pPr marL="3110446" indent="-207363" algn="ctr" defTabSz="407526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Arial" charset="0"/>
          <a:ea typeface="Microsoft YaHei" charset="-122"/>
        </a:defRPr>
      </a:lvl8pPr>
      <a:lvl9pPr marL="3525172" indent="-207363" algn="ctr" defTabSz="407526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11045" indent="-311045" algn="l" defTabSz="407526" rtl="0" eaLnBrk="0" fontAlgn="base" hangingPunct="0">
        <a:spcBef>
          <a:spcPts val="54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  <a:cs typeface="+mn-cs"/>
        </a:defRPr>
      </a:lvl1pPr>
      <a:lvl2pPr marL="673930" indent="-259204" algn="l" defTabSz="407526" rtl="0" eaLnBrk="0" fontAlgn="base" hangingPunct="0">
        <a:spcBef>
          <a:spcPts val="601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2pPr>
      <a:lvl3pPr marL="1036815" indent="-207363" algn="l" defTabSz="407526" rtl="0" eaLnBrk="0" fontAlgn="base" hangingPunct="0">
        <a:spcBef>
          <a:spcPts val="522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100">
          <a:solidFill>
            <a:srgbClr val="000000"/>
          </a:solidFill>
          <a:latin typeface="Constantia" pitchFamily="16" charset="0"/>
          <a:ea typeface="+mn-ea"/>
        </a:defRPr>
      </a:lvl3pPr>
      <a:lvl4pPr marL="1451541" indent="-207363" algn="l" defTabSz="407526" rtl="0" eaLnBrk="0" fontAlgn="base" hangingPunct="0">
        <a:spcBef>
          <a:spcPts val="499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Constantia" pitchFamily="16" charset="0"/>
          <a:ea typeface="+mn-ea"/>
        </a:defRPr>
      </a:lvl4pPr>
      <a:lvl5pPr marL="1866268" indent="-207363" algn="l" defTabSz="407526" rtl="0" eaLnBrk="0" fontAlgn="base" hangingPunct="0">
        <a:spcBef>
          <a:spcPts val="499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Constantia" pitchFamily="16" charset="0"/>
          <a:ea typeface="+mn-ea"/>
        </a:defRPr>
      </a:lvl5pPr>
      <a:lvl6pPr marL="2280994" indent="-207363" algn="l" defTabSz="407526" rtl="0" eaLnBrk="0" fontAlgn="base" hangingPunct="0">
        <a:spcBef>
          <a:spcPts val="499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Constantia" pitchFamily="16" charset="0"/>
          <a:ea typeface="+mn-ea"/>
        </a:defRPr>
      </a:lvl6pPr>
      <a:lvl7pPr marL="2695720" indent="-207363" algn="l" defTabSz="407526" rtl="0" eaLnBrk="0" fontAlgn="base" hangingPunct="0">
        <a:spcBef>
          <a:spcPts val="499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Constantia" pitchFamily="16" charset="0"/>
          <a:ea typeface="+mn-ea"/>
        </a:defRPr>
      </a:lvl7pPr>
      <a:lvl8pPr marL="3110446" indent="-207363" algn="l" defTabSz="407526" rtl="0" eaLnBrk="0" fontAlgn="base" hangingPunct="0">
        <a:spcBef>
          <a:spcPts val="499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Constantia" pitchFamily="16" charset="0"/>
          <a:ea typeface="+mn-ea"/>
        </a:defRPr>
      </a:lvl8pPr>
      <a:lvl9pPr marL="3525172" indent="-207363" algn="l" defTabSz="407526" rtl="0" eaLnBrk="0" fontAlgn="base" hangingPunct="0">
        <a:spcBef>
          <a:spcPts val="499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Constantia" pitchFamily="16" charset="0"/>
          <a:ea typeface="+mn-ea"/>
        </a:defRPr>
      </a:lvl9pPr>
    </p:bodyStyle>
    <p:otherStyle>
      <a:defPPr>
        <a:defRPr lang="uk-UA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875080"/>
          </a:xfrm>
        </p:spPr>
        <p:txBody>
          <a:bodyPr/>
          <a:lstStyle/>
          <a:p>
            <a:pPr lvl="0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/>
              <a:t/>
            </a:r>
            <a:br>
              <a:rPr lang="uk-UA" b="1" dirty="0"/>
            </a:br>
            <a:r>
              <a:rPr lang="uk-UA" b="1" dirty="0" smtClean="0"/>
              <a:t>Невикористані </a:t>
            </a:r>
            <a:r>
              <a:rPr lang="uk-UA" b="1" dirty="0"/>
              <a:t>можливості впливу громадськості на прийняття регуляторних актів за допомогою Аналізу Регуляторного впливу (АРВ)</a:t>
            </a:r>
            <a:endParaRPr lang="uk-UA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907704" y="4581128"/>
            <a:ext cx="7056784" cy="1512168"/>
          </a:xfrm>
        </p:spPr>
        <p:txBody>
          <a:bodyPr/>
          <a:lstStyle/>
          <a:p>
            <a:r>
              <a:rPr lang="ru-RU" dirty="0" smtClean="0"/>
              <a:t>           </a:t>
            </a:r>
            <a:r>
              <a:rPr lang="ru-RU" sz="2000" b="1" i="1" dirty="0" err="1" smtClean="0"/>
              <a:t>Юрій</a:t>
            </a:r>
            <a:r>
              <a:rPr lang="ru-RU" sz="2000" b="1" i="1" dirty="0" smtClean="0"/>
              <a:t> Юрченко </a:t>
            </a:r>
            <a:r>
              <a:rPr lang="ru-RU" sz="2000" i="1" dirty="0" smtClean="0"/>
              <a:t>–  </a:t>
            </a:r>
            <a:r>
              <a:rPr lang="ru-RU" sz="2000" i="1" dirty="0" err="1" smtClean="0"/>
              <a:t>к.е.н</a:t>
            </a:r>
            <a:r>
              <a:rPr lang="ru-RU" sz="2000" i="1" dirty="0" smtClean="0"/>
              <a:t>., консультант</a:t>
            </a:r>
          </a:p>
          <a:p>
            <a:r>
              <a:rPr lang="ru-RU" sz="2000" i="1" dirty="0"/>
              <a:t> </a:t>
            </a:r>
            <a:r>
              <a:rPr lang="ru-RU" sz="2000" i="1" dirty="0" smtClean="0"/>
              <a:t>                                                          Центр </a:t>
            </a:r>
            <a:r>
              <a:rPr lang="ru-RU" sz="2000" i="1" dirty="0" err="1" smtClean="0"/>
              <a:t>комерційного</a:t>
            </a:r>
            <a:r>
              <a:rPr lang="ru-RU" sz="2000" i="1" dirty="0" smtClean="0"/>
              <a:t> права</a:t>
            </a:r>
          </a:p>
          <a:p>
            <a:r>
              <a:rPr lang="ru-RU" sz="2000" i="1" dirty="0"/>
              <a:t> </a:t>
            </a:r>
            <a:r>
              <a:rPr lang="ru-RU" sz="2000" i="1" dirty="0" smtClean="0"/>
              <a:t>                                                 </a:t>
            </a:r>
            <a:r>
              <a:rPr lang="en-US" sz="2000" i="1" dirty="0" smtClean="0"/>
              <a:t>yyurchenko@clc.com.ua</a:t>
            </a:r>
            <a:endParaRPr lang="uk-UA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2400" cy="1296143"/>
          </a:xfrm>
        </p:spPr>
        <p:txBody>
          <a:bodyPr/>
          <a:lstStyle/>
          <a:p>
            <a:r>
              <a:rPr lang="uk-UA" sz="3200" dirty="0" smtClean="0"/>
              <a:t>Визначення АРВ для цілей презентації</a:t>
            </a:r>
            <a:endParaRPr lang="uk-UA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996952"/>
            <a:ext cx="8222400" cy="3606143"/>
          </a:xfrm>
        </p:spPr>
        <p:txBody>
          <a:bodyPr/>
          <a:lstStyle/>
          <a:p>
            <a:r>
              <a:rPr lang="uk-UA" sz="2800" dirty="0" smtClean="0"/>
              <a:t>АРВ – це </a:t>
            </a:r>
            <a:r>
              <a:rPr lang="ru-RU" sz="2800" dirty="0" err="1" smtClean="0"/>
              <a:t>систематичний</a:t>
            </a:r>
            <a:r>
              <a:rPr lang="ru-RU" sz="2800" dirty="0" smtClean="0"/>
              <a:t> </a:t>
            </a:r>
            <a:r>
              <a:rPr lang="ru-RU" sz="2800" dirty="0" err="1" smtClean="0"/>
              <a:t>упорядкований</a:t>
            </a:r>
            <a:r>
              <a:rPr lang="ru-RU" sz="2800" dirty="0" smtClean="0"/>
              <a:t> </a:t>
            </a:r>
            <a:r>
              <a:rPr lang="ru-RU" sz="2800" dirty="0" err="1" smtClean="0"/>
              <a:t>процес</a:t>
            </a:r>
            <a:r>
              <a:rPr lang="ru-RU" sz="2800" dirty="0" smtClean="0"/>
              <a:t> </a:t>
            </a:r>
            <a:r>
              <a:rPr lang="ru-RU" sz="2800" dirty="0" err="1" smtClean="0"/>
              <a:t>визначення</a:t>
            </a:r>
            <a:r>
              <a:rPr lang="ru-RU" sz="2800" dirty="0" smtClean="0"/>
              <a:t> та </a:t>
            </a:r>
            <a:r>
              <a:rPr lang="ru-RU" sz="2800" dirty="0" err="1" smtClean="0"/>
              <a:t>оцінки</a:t>
            </a:r>
            <a:r>
              <a:rPr lang="ru-RU" sz="2800" dirty="0" smtClean="0"/>
              <a:t> </a:t>
            </a:r>
            <a:r>
              <a:rPr lang="ru-RU" sz="2800" dirty="0" err="1" smtClean="0"/>
              <a:t>можливих</a:t>
            </a:r>
            <a:r>
              <a:rPr lang="ru-RU" sz="2800" dirty="0" smtClean="0"/>
              <a:t> </a:t>
            </a:r>
            <a:r>
              <a:rPr lang="ru-RU" sz="2800" dirty="0" err="1" smtClean="0"/>
              <a:t>наслідків</a:t>
            </a:r>
            <a:r>
              <a:rPr lang="ru-RU" sz="2800" dirty="0" smtClean="0"/>
              <a:t> поточного та </a:t>
            </a:r>
            <a:r>
              <a:rPr lang="ru-RU" sz="2800" dirty="0" err="1" smtClean="0"/>
              <a:t>пропонованого</a:t>
            </a:r>
            <a:r>
              <a:rPr lang="ru-RU" sz="2800" dirty="0" smtClean="0"/>
              <a:t>  </a:t>
            </a:r>
            <a:r>
              <a:rPr lang="ru-RU" sz="2800" dirty="0" err="1" smtClean="0"/>
              <a:t>регулювання</a:t>
            </a:r>
            <a:r>
              <a:rPr lang="ru-RU" sz="2800" dirty="0" smtClean="0"/>
              <a:t> на </a:t>
            </a:r>
            <a:r>
              <a:rPr lang="ru-RU" sz="2800" dirty="0" err="1" smtClean="0"/>
              <a:t>всіх</a:t>
            </a:r>
            <a:r>
              <a:rPr lang="ru-RU" sz="2800" dirty="0" smtClean="0"/>
              <a:t> </a:t>
            </a:r>
            <a:r>
              <a:rPr lang="ru-RU" sz="2800" dirty="0" err="1" smtClean="0"/>
              <a:t>етапах</a:t>
            </a:r>
            <a:r>
              <a:rPr lang="ru-RU" sz="2800" dirty="0" smtClean="0"/>
              <a:t> </a:t>
            </a:r>
            <a:r>
              <a:rPr lang="ru-RU" sz="2800" dirty="0" err="1" smtClean="0"/>
              <a:t>його</a:t>
            </a:r>
            <a:r>
              <a:rPr lang="ru-RU" sz="2800" dirty="0" smtClean="0"/>
              <a:t> </a:t>
            </a:r>
            <a:r>
              <a:rPr lang="ru-RU" sz="2800" dirty="0" err="1" smtClean="0"/>
              <a:t>життя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2400" cy="1139147"/>
          </a:xfrm>
        </p:spPr>
        <p:txBody>
          <a:bodyPr/>
          <a:lstStyle/>
          <a:p>
            <a:r>
              <a:rPr lang="uk-UA" dirty="0" smtClean="0"/>
              <a:t>Питання щодо АРВ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6481" y="2060848"/>
            <a:ext cx="8222400" cy="4398231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dirty="0"/>
              <a:t>Чи </a:t>
            </a:r>
            <a:r>
              <a:rPr lang="uk-UA" dirty="0" smtClean="0"/>
              <a:t>варто взагалі звертати </a:t>
            </a:r>
            <a:r>
              <a:rPr lang="uk-UA" dirty="0"/>
              <a:t>увагу на цей  інструмент, </a:t>
            </a:r>
            <a:r>
              <a:rPr lang="uk-UA" dirty="0" smtClean="0"/>
              <a:t>тим більше що він має такі «невиправні» недоліки?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dirty="0" smtClean="0"/>
              <a:t>Чому це особливо стосується Мінекономіки та Громадської ради при міністерстві?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dirty="0"/>
              <a:t>Чи має сенс </a:t>
            </a:r>
            <a:r>
              <a:rPr lang="uk-UA" dirty="0" smtClean="0"/>
              <a:t>використовувати АРВ у </a:t>
            </a:r>
            <a:r>
              <a:rPr lang="uk-UA" dirty="0"/>
              <a:t>нас в </a:t>
            </a:r>
            <a:r>
              <a:rPr lang="uk-UA" dirty="0" smtClean="0"/>
              <a:t>Україні саме зараз?</a:t>
            </a:r>
            <a:endParaRPr lang="uk-UA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dirty="0" smtClean="0"/>
              <a:t>Чому </a:t>
            </a:r>
            <a:r>
              <a:rPr lang="uk-UA" dirty="0"/>
              <a:t>не можливо ухилитися від використання цього інструменту</a:t>
            </a:r>
            <a:r>
              <a:rPr lang="uk-UA" dirty="0" smtClean="0"/>
              <a:t>?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dirty="0"/>
              <a:t>Я</a:t>
            </a:r>
            <a:r>
              <a:rPr lang="uk-UA" dirty="0" smtClean="0"/>
              <a:t>к </a:t>
            </a:r>
            <a:r>
              <a:rPr lang="uk-UA" dirty="0"/>
              <a:t>вже </a:t>
            </a:r>
            <a:r>
              <a:rPr lang="uk-UA" dirty="0" smtClean="0"/>
              <a:t>сьогодні </a:t>
            </a:r>
            <a:r>
              <a:rPr lang="uk-UA" dirty="0"/>
              <a:t>відчути </a:t>
            </a:r>
            <a:r>
              <a:rPr lang="uk-UA" dirty="0" smtClean="0"/>
              <a:t>потенціал АРВ? Що </a:t>
            </a:r>
            <a:r>
              <a:rPr lang="uk-UA" dirty="0"/>
              <a:t>можна реалізувати </a:t>
            </a:r>
            <a:r>
              <a:rPr lang="uk-UA" dirty="0" smtClean="0"/>
              <a:t>прямо зараз?</a:t>
            </a:r>
            <a:endParaRPr lang="ru-RU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uk-UA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uk-UA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35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2400" cy="1728192"/>
          </a:xfrm>
        </p:spPr>
        <p:txBody>
          <a:bodyPr/>
          <a:lstStyle/>
          <a:p>
            <a:r>
              <a:rPr lang="ru-RU" dirty="0" err="1" smtClean="0"/>
              <a:t>Особливості</a:t>
            </a:r>
            <a:r>
              <a:rPr lang="ru-RU" dirty="0" smtClean="0"/>
              <a:t> АРВ, як регуляторного </a:t>
            </a:r>
            <a:r>
              <a:rPr lang="ru-RU" dirty="0" err="1" smtClean="0"/>
              <a:t>інструменту</a:t>
            </a:r>
            <a:r>
              <a:rPr lang="ru-RU" dirty="0" smtClean="0"/>
              <a:t> в </a:t>
            </a:r>
            <a:r>
              <a:rPr lang="ru-RU" dirty="0" err="1" smtClean="0"/>
              <a:t>Україні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852936"/>
            <a:ext cx="8222400" cy="423692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uk-UA" dirty="0" smtClean="0"/>
              <a:t>Неухильність дії та життєздатність</a:t>
            </a: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err="1" smtClean="0"/>
              <a:t>Можливість</a:t>
            </a:r>
            <a:r>
              <a:rPr lang="ru-RU" dirty="0" smtClean="0"/>
              <a:t> </a:t>
            </a:r>
            <a:r>
              <a:rPr lang="ru-RU" dirty="0" err="1" smtClean="0"/>
              <a:t>громадськості</a:t>
            </a:r>
            <a:r>
              <a:rPr lang="ru-RU" dirty="0" smtClean="0"/>
              <a:t> </a:t>
            </a:r>
            <a:r>
              <a:rPr lang="ru-RU" dirty="0" err="1" smtClean="0"/>
              <a:t>впливати</a:t>
            </a:r>
            <a:r>
              <a:rPr lang="ru-RU" dirty="0" smtClean="0"/>
              <a:t> на </a:t>
            </a:r>
            <a:r>
              <a:rPr lang="ru-RU" dirty="0" err="1" smtClean="0"/>
              <a:t>прийняття</a:t>
            </a:r>
            <a:r>
              <a:rPr lang="ru-RU" dirty="0" smtClean="0"/>
              <a:t> </a:t>
            </a:r>
            <a:r>
              <a:rPr lang="ru-RU" dirty="0" err="1" smtClean="0"/>
              <a:t>рішень</a:t>
            </a:r>
            <a:r>
              <a:rPr lang="ru-RU" dirty="0" smtClean="0"/>
              <a:t> за </a:t>
            </a:r>
            <a:r>
              <a:rPr lang="ru-RU" dirty="0" err="1" smtClean="0"/>
              <a:t>допомогою</a:t>
            </a:r>
            <a:r>
              <a:rPr lang="ru-RU" dirty="0" smtClean="0"/>
              <a:t> </a:t>
            </a:r>
            <a:r>
              <a:rPr lang="ru-RU" dirty="0" smtClean="0"/>
              <a:t>АРВ на </a:t>
            </a:r>
            <a:r>
              <a:rPr lang="ru-RU" dirty="0" err="1" smtClean="0"/>
              <a:t>всіх</a:t>
            </a:r>
            <a:r>
              <a:rPr lang="ru-RU" dirty="0" smtClean="0"/>
              <a:t> </a:t>
            </a:r>
            <a:r>
              <a:rPr lang="ru-RU" dirty="0" err="1" smtClean="0"/>
              <a:t>етапах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регуляторного акту</a:t>
            </a: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err="1" smtClean="0"/>
              <a:t>Формалізм</a:t>
            </a:r>
            <a:r>
              <a:rPr lang="ru-RU" dirty="0" smtClean="0"/>
              <a:t> </a:t>
            </a:r>
            <a:r>
              <a:rPr lang="ru-RU" dirty="0" smtClean="0"/>
              <a:t>та </a:t>
            </a:r>
            <a:r>
              <a:rPr lang="ru-RU" dirty="0" err="1" smtClean="0"/>
              <a:t>низька</a:t>
            </a:r>
            <a:r>
              <a:rPr lang="ru-RU" dirty="0" smtClean="0"/>
              <a:t> </a:t>
            </a:r>
            <a:r>
              <a:rPr lang="ru-RU" dirty="0" err="1" smtClean="0"/>
              <a:t>інформативність</a:t>
            </a:r>
            <a:r>
              <a:rPr lang="ru-RU" dirty="0" smtClean="0"/>
              <a:t> АРВ: </a:t>
            </a:r>
            <a:r>
              <a:rPr lang="ru-RU" dirty="0" err="1" smtClean="0"/>
              <a:t>можливість</a:t>
            </a:r>
            <a:r>
              <a:rPr lang="ru-RU" dirty="0" smtClean="0"/>
              <a:t> </a:t>
            </a:r>
            <a:r>
              <a:rPr lang="ru-RU" dirty="0" err="1" smtClean="0"/>
              <a:t>вирішення</a:t>
            </a:r>
            <a:r>
              <a:rPr lang="ru-RU" dirty="0" smtClean="0"/>
              <a:t> </a:t>
            </a:r>
            <a:r>
              <a:rPr lang="ru-RU" dirty="0" err="1" smtClean="0"/>
              <a:t>закладена</a:t>
            </a:r>
            <a:r>
              <a:rPr lang="ru-RU" dirty="0" smtClean="0"/>
              <a:t> в самому </a:t>
            </a:r>
            <a:r>
              <a:rPr lang="ru-RU" dirty="0" err="1" smtClean="0"/>
              <a:t>механізмі</a:t>
            </a:r>
            <a:r>
              <a:rPr lang="ru-RU" dirty="0" smtClean="0"/>
              <a:t> АРВ.</a:t>
            </a: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err="1"/>
              <a:t>Консультації</a:t>
            </a:r>
            <a:r>
              <a:rPr lang="ru-RU" dirty="0"/>
              <a:t> з </a:t>
            </a:r>
            <a:r>
              <a:rPr lang="ru-RU" dirty="0" err="1" smtClean="0"/>
              <a:t>громадськістю</a:t>
            </a:r>
            <a:endParaRPr lang="ru-RU" dirty="0"/>
          </a:p>
          <a:p>
            <a:pPr>
              <a:buFont typeface="Wingdings" pitchFamily="2" charset="2"/>
              <a:buChar char="§"/>
            </a:pPr>
            <a:endParaRPr lang="ru-RU" dirty="0" smtClean="0"/>
          </a:p>
          <a:p>
            <a:pPr>
              <a:buFont typeface="Wingdings" pitchFamily="2" charset="2"/>
              <a:buChar char="§"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2400" cy="1565445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dirty="0" err="1" smtClean="0"/>
              <a:t>якості</a:t>
            </a:r>
            <a:r>
              <a:rPr lang="ru-RU" dirty="0" smtClean="0"/>
              <a:t> </a:t>
            </a:r>
            <a:r>
              <a:rPr lang="ru-RU" dirty="0" err="1" smtClean="0"/>
              <a:t>висновку</a:t>
            </a:r>
            <a:r>
              <a:rPr lang="ru-RU" dirty="0" smtClean="0"/>
              <a:t>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76872"/>
            <a:ext cx="8222400" cy="458112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dirty="0" smtClean="0"/>
              <a:t>АРВ є не </a:t>
            </a:r>
            <a:r>
              <a:rPr lang="ru-RU" dirty="0" err="1" smtClean="0"/>
              <a:t>тільки</a:t>
            </a:r>
            <a:r>
              <a:rPr lang="ru-RU" dirty="0" smtClean="0"/>
              <a:t> </a:t>
            </a:r>
            <a:r>
              <a:rPr lang="ru-RU" dirty="0" err="1" smtClean="0"/>
              <a:t>аналітичним</a:t>
            </a:r>
            <a:r>
              <a:rPr lang="ru-RU" dirty="0" smtClean="0"/>
              <a:t> инструментом, але і </a:t>
            </a:r>
            <a:r>
              <a:rPr lang="ru-RU" dirty="0" err="1" smtClean="0"/>
              <a:t>прозорим</a:t>
            </a:r>
            <a:r>
              <a:rPr lang="ru-RU" dirty="0" smtClean="0"/>
              <a:t> </a:t>
            </a:r>
            <a:r>
              <a:rPr lang="ru-RU" dirty="0" err="1" smtClean="0"/>
              <a:t>механізмом</a:t>
            </a:r>
            <a:r>
              <a:rPr lang="ru-RU" dirty="0" smtClean="0"/>
              <a:t> </a:t>
            </a:r>
            <a:r>
              <a:rPr lang="ru-RU" dirty="0" err="1" smtClean="0"/>
              <a:t>узгодження</a:t>
            </a:r>
            <a:r>
              <a:rPr lang="ru-RU" dirty="0" smtClean="0"/>
              <a:t> </a:t>
            </a:r>
            <a:r>
              <a:rPr lang="ru-RU" dirty="0" err="1" smtClean="0"/>
              <a:t>публічних</a:t>
            </a:r>
            <a:r>
              <a:rPr lang="ru-RU" dirty="0" smtClean="0"/>
              <a:t> </a:t>
            </a:r>
            <a:r>
              <a:rPr lang="ru-RU" dirty="0" err="1" smtClean="0"/>
              <a:t>політик</a:t>
            </a:r>
            <a:r>
              <a:rPr lang="ru-RU" dirty="0" smtClean="0"/>
              <a:t>, </a:t>
            </a:r>
            <a:r>
              <a:rPr lang="ru-RU" dirty="0" err="1" smtClean="0"/>
              <a:t>який</a:t>
            </a:r>
            <a:r>
              <a:rPr lang="ru-RU" dirty="0" smtClean="0"/>
              <a:t> не </a:t>
            </a:r>
            <a:r>
              <a:rPr lang="ru-RU" dirty="0" err="1" smtClean="0"/>
              <a:t>можливий</a:t>
            </a:r>
            <a:r>
              <a:rPr lang="ru-RU" dirty="0" smtClean="0"/>
              <a:t> без </a:t>
            </a:r>
            <a:r>
              <a:rPr lang="ru-RU" dirty="0" err="1" smtClean="0"/>
              <a:t>участі</a:t>
            </a:r>
            <a:r>
              <a:rPr lang="ru-RU" dirty="0" smtClean="0"/>
              <a:t> </a:t>
            </a:r>
            <a:r>
              <a:rPr lang="ru-RU" dirty="0" err="1" smtClean="0"/>
              <a:t>адресатів</a:t>
            </a:r>
            <a:r>
              <a:rPr lang="ru-RU" dirty="0" smtClean="0"/>
              <a:t> </a:t>
            </a:r>
            <a:r>
              <a:rPr lang="ru-RU" dirty="0" err="1" smtClean="0"/>
              <a:t>регулювання</a:t>
            </a:r>
            <a:r>
              <a:rPr lang="ru-RU" dirty="0" smtClean="0"/>
              <a:t> та </a:t>
            </a:r>
            <a:r>
              <a:rPr lang="ru-RU" dirty="0" err="1" smtClean="0"/>
              <a:t>зацікавлених</a:t>
            </a:r>
            <a:r>
              <a:rPr lang="ru-RU" dirty="0" smtClean="0"/>
              <a:t> </a:t>
            </a:r>
            <a:r>
              <a:rPr lang="ru-RU" dirty="0" err="1" smtClean="0"/>
              <a:t>осіб</a:t>
            </a:r>
            <a:r>
              <a:rPr lang="ru-RU" dirty="0" smtClean="0"/>
              <a:t>.</a:t>
            </a:r>
          </a:p>
          <a:p>
            <a:pPr marL="457200" indent="-457200">
              <a:buAutoNum type="arabicPeriod"/>
            </a:pPr>
            <a:r>
              <a:rPr lang="uk-UA" dirty="0" smtClean="0"/>
              <a:t>Громадська рада має можливості для впливу на прийняття рішень через використання АРВ, які відсутні у іншої громадськості.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 </a:t>
            </a:r>
            <a:r>
              <a:rPr lang="ru-RU" dirty="0" err="1" smtClean="0"/>
              <a:t>Вплив</a:t>
            </a:r>
            <a:r>
              <a:rPr lang="ru-RU" dirty="0" smtClean="0"/>
              <a:t> </a:t>
            </a:r>
            <a:r>
              <a:rPr lang="ru-RU" dirty="0" err="1" smtClean="0"/>
              <a:t>громадськості</a:t>
            </a:r>
            <a:r>
              <a:rPr lang="ru-RU" dirty="0" smtClean="0"/>
              <a:t> </a:t>
            </a:r>
            <a:r>
              <a:rPr lang="ru-RU" dirty="0" err="1" smtClean="0"/>
              <a:t>починається</a:t>
            </a:r>
            <a:r>
              <a:rPr lang="ru-RU" dirty="0" smtClean="0"/>
              <a:t> з </a:t>
            </a:r>
            <a:r>
              <a:rPr lang="ru-RU" dirty="0" err="1" smtClean="0"/>
              <a:t>результативних</a:t>
            </a:r>
            <a:r>
              <a:rPr lang="ru-RU" dirty="0" smtClean="0"/>
              <a:t> </a:t>
            </a:r>
            <a:r>
              <a:rPr lang="ru-RU" dirty="0" err="1" smtClean="0"/>
              <a:t>консультацій</a:t>
            </a:r>
            <a:r>
              <a:rPr lang="ru-RU" dirty="0" smtClean="0"/>
              <a:t> в </a:t>
            </a:r>
            <a:r>
              <a:rPr lang="ru-RU" dirty="0" err="1" smtClean="0"/>
              <a:t>ході</a:t>
            </a:r>
            <a:r>
              <a:rPr lang="ru-RU" dirty="0" smtClean="0"/>
              <a:t> АРВ,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вимагає</a:t>
            </a:r>
            <a:r>
              <a:rPr lang="ru-RU" dirty="0" smtClean="0"/>
              <a:t> </a:t>
            </a:r>
            <a:r>
              <a:rPr lang="ru-RU" dirty="0" err="1" smtClean="0"/>
              <a:t>змін</a:t>
            </a:r>
            <a:r>
              <a:rPr lang="ru-RU" dirty="0" smtClean="0"/>
              <a:t> в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організації</a:t>
            </a:r>
            <a:r>
              <a:rPr lang="ru-RU" dirty="0" smtClean="0"/>
              <a:t> та </a:t>
            </a:r>
            <a:r>
              <a:rPr lang="ru-RU" dirty="0" err="1" smtClean="0"/>
              <a:t>статусі</a:t>
            </a:r>
            <a:r>
              <a:rPr lang="ru-RU" dirty="0" smtClean="0"/>
              <a:t>.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Times New Roman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</TotalTime>
  <Words>219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1_Тема Office</vt:lpstr>
      <vt:lpstr>  Невикористані можливості впливу громадськості на прийняття регуляторних актів за допомогою Аналізу Регуляторного впливу (АРВ)</vt:lpstr>
      <vt:lpstr>Визначення АРВ для цілей презентації</vt:lpstr>
      <vt:lpstr>Питання щодо АРВ</vt:lpstr>
      <vt:lpstr>Особливості АРВ, як регуляторного інструменту в Україні</vt:lpstr>
      <vt:lpstr>В якості висновку: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Юрий</dc:creator>
  <cp:lastModifiedBy>Юрий</cp:lastModifiedBy>
  <cp:revision>88</cp:revision>
  <dcterms:created xsi:type="dcterms:W3CDTF">2013-10-07T08:07:39Z</dcterms:created>
  <dcterms:modified xsi:type="dcterms:W3CDTF">2014-09-17T08:37:07Z</dcterms:modified>
</cp:coreProperties>
</file>